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theme+xml" PartName="/ppt/theme/theme3.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 id="2147483698"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5143500" type="screen16x9"/>
  <p:notesSz cx="6858000" cy="9144000"/>
  <p:embeddedFontLst>
    <p:embeddedFont>
      <p:font typeface="Aharoni" panose="02010803020104030203" pitchFamily="2" charset="-79"/>
      <p:bold r:id="rId43"/>
    </p:embeddedFont>
    <p:embeddedFont>
      <p:font typeface="Poppins" panose="00000500000000000000" pitchFamily="2" charset="0"/>
      <p:regular r:id="rId44"/>
    </p:embeddedFont>
    <p:embeddedFont>
      <p:font typeface="Raleway" pitchFamily="2"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Roboto Slab" pitchFamily="2"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CE8"/>
    <a:srgbClr val="316FA9"/>
    <a:srgbClr val="FFFFFF"/>
    <a:srgbClr val="1F4497"/>
    <a:srgbClr val="E5543A"/>
    <a:srgbClr val="FEFFFE"/>
    <a:srgbClr val="EFF1EE"/>
    <a:srgbClr val="3C3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82" autoAdjust="0"/>
  </p:normalViewPr>
  <p:slideViewPr>
    <p:cSldViewPr snapToGrid="0">
      <p:cViewPr varScale="1">
        <p:scale>
          <a:sx n="68" d="100"/>
          <a:sy n="68" d="100"/>
        </p:scale>
        <p:origin x="124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a1c454a81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2" name="Google Shape;302;g22a1c454a81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2a1c454a81_0_1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22a1c454a81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2a1c454a81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22a1c454a81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5f0eafae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8" name="Google Shape;408;g25f0eafae9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9" name="Google Shape;409;g25f0eafae96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1430373b3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1430373b3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144c9f5f4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144c9f5f4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a1c454a81_0_10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22a1c454a81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2a1c454a81_0_15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2a1c454a81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2a1c454a81_0_15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22a1c454a81_0_1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2a1c454a81_0_1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22a1c454a81_0_15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22a1c454a81_0_15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1430373b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1430373b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a1c454a81_0_3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8" name="Google Shape;308;g22a1c454a81_0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13c3626288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313c3626288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313c3626288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2a1c454a81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22a1c454a81_0_15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5" name="Google Shape;475;g22a1c454a81_0_15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2a1c454a81_0_1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22a1c454a81_0_1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5f576a68b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25f576a68b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5f576a68b2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0" name="Google Shape;500;g25f576a68b2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5f576a68b2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5f576a68b2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5f576a68b2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680eb248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g2680eb248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144c9f5f4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3144c9f5f4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3144c9f5f4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144c9f5f41_1_155:notes"/>
          <p:cNvSpPr>
            <a:spLocks noGrp="1" noRot="1" noChangeAspect="1"/>
          </p:cNvSpPr>
          <p:nvPr>
            <p:ph type="sldImg" idx="2"/>
          </p:nvPr>
        </p:nvSpPr>
        <p:spPr>
          <a:xfrm>
            <a:off x="136425" y="685162"/>
            <a:ext cx="65853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3144c9f5f41_1_155:notes"/>
          <p:cNvSpPr txBox="1">
            <a:spLocks noGrp="1"/>
          </p:cNvSpPr>
          <p:nvPr>
            <p:ph type="body" idx="1"/>
          </p:nvPr>
        </p:nvSpPr>
        <p:spPr>
          <a:xfrm>
            <a:off x="685800" y="4343401"/>
            <a:ext cx="5486400" cy="4114800"/>
          </a:xfrm>
          <a:prstGeom prst="rect">
            <a:avLst/>
          </a:prstGeom>
          <a:noFill/>
          <a:ln>
            <a:noFill/>
          </a:ln>
        </p:spPr>
        <p:txBody>
          <a:bodyPr spcFirstLastPara="1" wrap="square" lIns="93250" tIns="46625" rIns="93250" bIns="46625" anchor="t" anchorCtr="0">
            <a:noAutofit/>
          </a:bodyPr>
          <a:lstStyle/>
          <a:p>
            <a:pPr marL="0" lvl="0" indent="0" algn="l" rtl="0">
              <a:lnSpc>
                <a:spcPct val="100000"/>
              </a:lnSpc>
              <a:spcBef>
                <a:spcPts val="0"/>
              </a:spcBef>
              <a:spcAft>
                <a:spcPts val="0"/>
              </a:spcAft>
              <a:buSzPts val="1300"/>
              <a:buNone/>
            </a:pPr>
            <a:endParaRPr sz="1300"/>
          </a:p>
        </p:txBody>
      </p:sp>
      <p:sp>
        <p:nvSpPr>
          <p:cNvPr id="549" name="Google Shape;549;g3144c9f5f41_1_155:notes"/>
          <p:cNvSpPr txBox="1">
            <a:spLocks noGrp="1"/>
          </p:cNvSpPr>
          <p:nvPr>
            <p:ph type="sldNum" idx="12"/>
          </p:nvPr>
        </p:nvSpPr>
        <p:spPr>
          <a:xfrm>
            <a:off x="3884614" y="8685213"/>
            <a:ext cx="2971800" cy="457200"/>
          </a:xfrm>
          <a:prstGeom prst="rect">
            <a:avLst/>
          </a:prstGeom>
          <a:noFill/>
          <a:ln>
            <a:noFill/>
          </a:ln>
        </p:spPr>
        <p:txBody>
          <a:bodyPr spcFirstLastPara="1" wrap="square" lIns="93250" tIns="46625" rIns="93250" bIns="46625" anchor="b" anchorCtr="0">
            <a:noAutofit/>
          </a:bodyPr>
          <a:lstStyle/>
          <a:p>
            <a:pPr marL="0" lvl="0" indent="0" algn="l" rtl="0">
              <a:lnSpc>
                <a:spcPct val="100000"/>
              </a:lnSpc>
              <a:spcBef>
                <a:spcPts val="0"/>
              </a:spcBef>
              <a:spcAft>
                <a:spcPts val="0"/>
              </a:spcAft>
              <a:buNone/>
            </a:pPr>
            <a:fld id="{00000000-1234-1234-1234-123412341234}" type="slidenum">
              <a:rPr lang="en" sz="1300"/>
              <a:t>28</a:t>
            </a:fld>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144c9f5f41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3144c9f5f41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56" name="Google Shape;556;g3144c9f5f41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1430373b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31430373b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31430373b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144c9f5f41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3144c9f5f41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71" name="Google Shape;571;g3144c9f5f41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144c9f5f41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3144c9f5f41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3144c9f5f41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144c9f5f41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144c9f5f41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1430373b3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31430373b3f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31430373b3f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13c362628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13c362628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13c362628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13c362628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1355ae83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1355ae83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g31355ae834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1430373b3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1430373b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2a1c454a81_0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2a1c454a81_0_1773: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22a1c454a81_0_17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a1c454a81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2a1c454a81_0_597: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22a1c454a81_0_5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2a1c454a81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2a1c454a81_0_576: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22a1c454a81_0_5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a1c454a81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2a1c454a81_0_569:notes"/>
          <p:cNvSpPr txBox="1">
            <a:spLocks noGrp="1"/>
          </p:cNvSpPr>
          <p:nvPr>
            <p:ph type="body" idx="1"/>
          </p:nvPr>
        </p:nvSpPr>
        <p:spPr>
          <a:xfrm>
            <a:off x="685800" y="5036651"/>
            <a:ext cx="54864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2a1c454a81_0_5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2a1c454a81_0_10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2a1c454a81_0_10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2a1c454a81_0_10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2a1c454a81_0_10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g22a1c454a81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A71AB"/>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2816700" cy="678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Roboto"/>
              <a:buNone/>
              <a:defRPr sz="4500">
                <a:solidFill>
                  <a:schemeClr val="lt1"/>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61" name="Google Shape;61;p14"/>
          <p:cNvCxnSpPr/>
          <p:nvPr/>
        </p:nvCxnSpPr>
        <p:spPr>
          <a:xfrm>
            <a:off x="1143000" y="750498"/>
            <a:ext cx="2066100" cy="0"/>
          </a:xfrm>
          <a:prstGeom prst="straightConnector1">
            <a:avLst/>
          </a:prstGeom>
          <a:noFill/>
          <a:ln w="57150" cap="flat" cmpd="sng">
            <a:solidFill>
              <a:schemeClr val="lt1"/>
            </a:solidFill>
            <a:prstDash val="solid"/>
            <a:miter lim="800000"/>
            <a:headEnd type="none" w="sm" len="sm"/>
            <a:tailEnd type="none" w="sm" len="sm"/>
          </a:ln>
        </p:spPr>
      </p:cxnSp>
      <p:pic>
        <p:nvPicPr>
          <p:cNvPr id="62" name="Google Shape;62;p14" descr="A close up of a logo&#10;&#10;Description automatically generated"/>
          <p:cNvPicPr preferRelativeResize="0"/>
          <p:nvPr/>
        </p:nvPicPr>
        <p:blipFill rotWithShape="1">
          <a:blip r:embed="rId2">
            <a:alphaModFix/>
          </a:blip>
          <a:srcRect/>
          <a:stretch/>
        </p:blipFill>
        <p:spPr>
          <a:xfrm>
            <a:off x="7880229" y="273546"/>
            <a:ext cx="923092" cy="476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28650" y="434337"/>
            <a:ext cx="3751500" cy="51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A71AB"/>
              </a:buClr>
              <a:buSzPts val="3300"/>
              <a:buFont typeface="Roboto"/>
              <a:buNone/>
              <a:defRPr b="1">
                <a:solidFill>
                  <a:srgbClr val="3A71AB"/>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00000"/>
              </a:lnSpc>
              <a:spcBef>
                <a:spcPts val="800"/>
              </a:spcBef>
              <a:spcAft>
                <a:spcPts val="0"/>
              </a:spcAft>
              <a:buClr>
                <a:srgbClr val="C12530"/>
              </a:buClr>
              <a:buSzPts val="2100"/>
              <a:buChar char="•"/>
              <a:defRPr>
                <a:solidFill>
                  <a:srgbClr val="C12530"/>
                </a:solidFill>
                <a:latin typeface="Roboto"/>
                <a:ea typeface="Roboto"/>
                <a:cs typeface="Roboto"/>
                <a:sym typeface="Roboto"/>
              </a:defRPr>
            </a:lvl1pPr>
            <a:lvl2pPr marL="914400" lvl="1" indent="-342900" algn="l" rtl="0">
              <a:lnSpc>
                <a:spcPct val="100000"/>
              </a:lnSpc>
              <a:spcBef>
                <a:spcPts val="400"/>
              </a:spcBef>
              <a:spcAft>
                <a:spcPts val="0"/>
              </a:spcAft>
              <a:buClr>
                <a:schemeClr val="dk1"/>
              </a:buClr>
              <a:buSzPts val="1800"/>
              <a:buChar char="•"/>
              <a:defRPr/>
            </a:lvl2pPr>
            <a:lvl3pPr marL="1371600" lvl="2" indent="-323850" algn="l" rtl="0">
              <a:lnSpc>
                <a:spcPct val="100000"/>
              </a:lnSpc>
              <a:spcBef>
                <a:spcPts val="400"/>
              </a:spcBef>
              <a:spcAft>
                <a:spcPts val="0"/>
              </a:spcAft>
              <a:buClr>
                <a:schemeClr val="dk1"/>
              </a:buClr>
              <a:buSzPts val="15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5" descr="A close up of a logo&#10;&#10;Description automatically generated"/>
          <p:cNvPicPr preferRelativeResize="0"/>
          <p:nvPr/>
        </p:nvPicPr>
        <p:blipFill rotWithShape="1">
          <a:blip r:embed="rId2">
            <a:alphaModFix/>
          </a:blip>
          <a:srcRect/>
          <a:stretch/>
        </p:blipFill>
        <p:spPr>
          <a:xfrm>
            <a:off x="7705529" y="273844"/>
            <a:ext cx="809823" cy="418426"/>
          </a:xfrm>
          <a:prstGeom prst="rect">
            <a:avLst/>
          </a:prstGeom>
          <a:noFill/>
          <a:ln>
            <a:noFill/>
          </a:ln>
        </p:spPr>
      </p:pic>
      <p:cxnSp>
        <p:nvCxnSpPr>
          <p:cNvPr id="70" name="Google Shape;70;p15"/>
          <p:cNvCxnSpPr/>
          <p:nvPr/>
        </p:nvCxnSpPr>
        <p:spPr>
          <a:xfrm>
            <a:off x="628650" y="978640"/>
            <a:ext cx="2066100" cy="0"/>
          </a:xfrm>
          <a:prstGeom prst="straightConnector1">
            <a:avLst/>
          </a:prstGeom>
          <a:noFill/>
          <a:ln w="57150" cap="flat" cmpd="sng">
            <a:solidFill>
              <a:srgbClr val="3A71AB"/>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4" name="Google Shape;74;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3"/>
        <p:cNvGrpSpPr/>
        <p:nvPr/>
      </p:nvGrpSpPr>
      <p:grpSpPr>
        <a:xfrm>
          <a:off x="0" y="0"/>
          <a:ext cx="0" cy="0"/>
          <a:chOff x="0" y="0"/>
          <a:chExt cx="0" cy="0"/>
        </a:xfrm>
      </p:grpSpPr>
      <p:sp>
        <p:nvSpPr>
          <p:cNvPr id="94" name="Google Shape;9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9"/>
          <p:cNvSpPr txBox="1"/>
          <p:nvPr/>
        </p:nvSpPr>
        <p:spPr>
          <a:xfrm>
            <a:off x="628650" y="263083"/>
            <a:ext cx="37515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3A71AB"/>
              </a:buClr>
              <a:buSzPts val="3300"/>
              <a:buFont typeface="Roboto"/>
              <a:buNone/>
            </a:pPr>
            <a:r>
              <a:rPr lang="en" sz="3300" b="1" i="0" u="none" strike="noStrike" cap="none">
                <a:solidFill>
                  <a:srgbClr val="3A71AB"/>
                </a:solidFill>
                <a:latin typeface="Roboto"/>
                <a:ea typeface="Roboto"/>
                <a:cs typeface="Roboto"/>
                <a:sym typeface="Roboto"/>
              </a:rPr>
              <a:t>Click To Edit Master Title Style</a:t>
            </a:r>
            <a:endParaRPr sz="1100" b="0" i="0" u="none" strike="noStrike" cap="none">
              <a:solidFill>
                <a:srgbClr val="000000"/>
              </a:solidFill>
              <a:latin typeface="Arial"/>
              <a:ea typeface="Arial"/>
              <a:cs typeface="Arial"/>
              <a:sym typeface="Arial"/>
            </a:endParaRPr>
          </a:p>
        </p:txBody>
      </p:sp>
      <p:pic>
        <p:nvPicPr>
          <p:cNvPr id="98" name="Google Shape;98;p19" descr="A close up of a logo&#10;&#10;Description automatically generated"/>
          <p:cNvPicPr preferRelativeResize="0"/>
          <p:nvPr/>
        </p:nvPicPr>
        <p:blipFill rotWithShape="1">
          <a:blip r:embed="rId2">
            <a:alphaModFix/>
          </a:blip>
          <a:srcRect/>
          <a:stretch/>
        </p:blipFill>
        <p:spPr>
          <a:xfrm>
            <a:off x="7705529" y="263083"/>
            <a:ext cx="809823" cy="4184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6" name="Google Shape;106;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3" name="Google Shape;113;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4" name="Google Shape;11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28650" y="434337"/>
            <a:ext cx="3751500" cy="51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A71AB"/>
              </a:buClr>
              <a:buSzPts val="3300"/>
              <a:buFont typeface="Arial"/>
              <a:buNone/>
              <a:defRPr b="1">
                <a:solidFill>
                  <a:srgbClr val="3A71AB"/>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00000"/>
              </a:lnSpc>
              <a:spcBef>
                <a:spcPts val="800"/>
              </a:spcBef>
              <a:spcAft>
                <a:spcPts val="0"/>
              </a:spcAft>
              <a:buClr>
                <a:srgbClr val="C12530"/>
              </a:buClr>
              <a:buSzPts val="2100"/>
              <a:buChar char="•"/>
              <a:defRPr>
                <a:solidFill>
                  <a:srgbClr val="C12530"/>
                </a:solidFill>
                <a:latin typeface="Arial"/>
                <a:ea typeface="Arial"/>
                <a:cs typeface="Arial"/>
                <a:sym typeface="Arial"/>
              </a:defRPr>
            </a:lvl1pPr>
            <a:lvl2pPr marL="914400" lvl="1" indent="-342900" algn="l" rtl="0">
              <a:lnSpc>
                <a:spcPct val="100000"/>
              </a:lnSpc>
              <a:spcBef>
                <a:spcPts val="400"/>
              </a:spcBef>
              <a:spcAft>
                <a:spcPts val="0"/>
              </a:spcAft>
              <a:buClr>
                <a:schemeClr val="dk1"/>
              </a:buClr>
              <a:buSzPts val="1800"/>
              <a:buChar char="•"/>
              <a:defRPr/>
            </a:lvl2pPr>
            <a:lvl3pPr marL="1371600" lvl="2" indent="-323850" algn="l" rtl="0">
              <a:lnSpc>
                <a:spcPct val="100000"/>
              </a:lnSpc>
              <a:spcBef>
                <a:spcPts val="400"/>
              </a:spcBef>
              <a:spcAft>
                <a:spcPts val="0"/>
              </a:spcAft>
              <a:buClr>
                <a:schemeClr val="dk1"/>
              </a:buClr>
              <a:buSzPts val="15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8" name="Google Shape;138;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 name="Google Shape;139;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0" name="Google Shape;140;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6" descr="A close up of a logo&#10;&#10;Description automatically generated"/>
          <p:cNvPicPr preferRelativeResize="0"/>
          <p:nvPr/>
        </p:nvPicPr>
        <p:blipFill rotWithShape="1">
          <a:blip r:embed="rId2">
            <a:alphaModFix/>
          </a:blip>
          <a:srcRect/>
          <a:stretch/>
        </p:blipFill>
        <p:spPr>
          <a:xfrm>
            <a:off x="7705529" y="273844"/>
            <a:ext cx="809823" cy="418426"/>
          </a:xfrm>
          <a:prstGeom prst="rect">
            <a:avLst/>
          </a:prstGeom>
          <a:noFill/>
          <a:ln>
            <a:noFill/>
          </a:ln>
        </p:spPr>
      </p:pic>
      <p:cxnSp>
        <p:nvCxnSpPr>
          <p:cNvPr id="142" name="Google Shape;142;p26"/>
          <p:cNvCxnSpPr/>
          <p:nvPr/>
        </p:nvCxnSpPr>
        <p:spPr>
          <a:xfrm>
            <a:off x="628650" y="978640"/>
            <a:ext cx="2066100" cy="0"/>
          </a:xfrm>
          <a:prstGeom prst="straightConnector1">
            <a:avLst/>
          </a:prstGeom>
          <a:noFill/>
          <a:ln w="57150" cap="flat" cmpd="sng">
            <a:solidFill>
              <a:srgbClr val="3A71AB"/>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90000"/>
              </a:lnSpc>
              <a:spcBef>
                <a:spcPts val="0"/>
              </a:spcBef>
              <a:spcAft>
                <a:spcPts val="0"/>
              </a:spcAft>
              <a:buClr>
                <a:schemeClr val="dk1"/>
              </a:buClr>
              <a:buSzPts val="2100"/>
              <a:buFont typeface="Arial"/>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149" name="Google Shape;149;p28"/>
          <p:cNvSpPr txBox="1">
            <a:spLocks noGrp="1"/>
          </p:cNvSpPr>
          <p:nvPr>
            <p:ph type="body" idx="1"/>
          </p:nvPr>
        </p:nvSpPr>
        <p:spPr>
          <a:xfrm>
            <a:off x="311700" y="1152475"/>
            <a:ext cx="85206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1600"/>
              </a:spcBef>
              <a:spcAft>
                <a:spcPts val="0"/>
              </a:spcAft>
              <a:buClr>
                <a:schemeClr val="dk1"/>
              </a:buClr>
              <a:buSzPts val="1100"/>
              <a:buChar char="○"/>
              <a:defRPr/>
            </a:lvl2pPr>
            <a:lvl3pPr marL="1371600" lvl="2" indent="-298450" algn="l" rtl="0">
              <a:lnSpc>
                <a:spcPct val="90000"/>
              </a:lnSpc>
              <a:spcBef>
                <a:spcPts val="1600"/>
              </a:spcBef>
              <a:spcAft>
                <a:spcPts val="0"/>
              </a:spcAft>
              <a:buClr>
                <a:schemeClr val="dk1"/>
              </a:buClr>
              <a:buSzPts val="1100"/>
              <a:buChar char="■"/>
              <a:defRPr/>
            </a:lvl3pPr>
            <a:lvl4pPr marL="1828800" lvl="3" indent="-298450" algn="l" rtl="0">
              <a:lnSpc>
                <a:spcPct val="90000"/>
              </a:lnSpc>
              <a:spcBef>
                <a:spcPts val="1600"/>
              </a:spcBef>
              <a:spcAft>
                <a:spcPts val="0"/>
              </a:spcAft>
              <a:buClr>
                <a:schemeClr val="dk1"/>
              </a:buClr>
              <a:buSzPts val="1100"/>
              <a:buChar char="●"/>
              <a:defRPr/>
            </a:lvl4pPr>
            <a:lvl5pPr marL="2286000" lvl="4" indent="-298450" algn="l" rtl="0">
              <a:lnSpc>
                <a:spcPct val="90000"/>
              </a:lnSpc>
              <a:spcBef>
                <a:spcPts val="1600"/>
              </a:spcBef>
              <a:spcAft>
                <a:spcPts val="0"/>
              </a:spcAft>
              <a:buClr>
                <a:schemeClr val="dk1"/>
              </a:buClr>
              <a:buSzPts val="1100"/>
              <a:buChar char="○"/>
              <a:defRPr/>
            </a:lvl5pPr>
            <a:lvl6pPr marL="2743200" lvl="5" indent="-298450" algn="l" rtl="0">
              <a:lnSpc>
                <a:spcPct val="90000"/>
              </a:lnSpc>
              <a:spcBef>
                <a:spcPts val="1600"/>
              </a:spcBef>
              <a:spcAft>
                <a:spcPts val="0"/>
              </a:spcAft>
              <a:buClr>
                <a:schemeClr val="dk1"/>
              </a:buClr>
              <a:buSzPts val="1100"/>
              <a:buChar char="■"/>
              <a:defRPr/>
            </a:lvl6pPr>
            <a:lvl7pPr marL="3200400" lvl="6" indent="-298450" algn="l" rtl="0">
              <a:lnSpc>
                <a:spcPct val="90000"/>
              </a:lnSpc>
              <a:spcBef>
                <a:spcPts val="1600"/>
              </a:spcBef>
              <a:spcAft>
                <a:spcPts val="0"/>
              </a:spcAft>
              <a:buClr>
                <a:schemeClr val="dk1"/>
              </a:buClr>
              <a:buSzPts val="1100"/>
              <a:buChar char="●"/>
              <a:defRPr/>
            </a:lvl7pPr>
            <a:lvl8pPr marL="3657600" lvl="7" indent="-298450" algn="l" rtl="0">
              <a:lnSpc>
                <a:spcPct val="90000"/>
              </a:lnSpc>
              <a:spcBef>
                <a:spcPts val="1600"/>
              </a:spcBef>
              <a:spcAft>
                <a:spcPts val="0"/>
              </a:spcAft>
              <a:buClr>
                <a:schemeClr val="dk1"/>
              </a:buClr>
              <a:buSzPts val="1100"/>
              <a:buChar char="○"/>
              <a:defRPr/>
            </a:lvl8pPr>
            <a:lvl9pPr marL="4114800" lvl="8" indent="-298450" algn="l" rtl="0">
              <a:lnSpc>
                <a:spcPct val="90000"/>
              </a:lnSpc>
              <a:spcBef>
                <a:spcPts val="1600"/>
              </a:spcBef>
              <a:spcAft>
                <a:spcPts val="1600"/>
              </a:spcAft>
              <a:buClr>
                <a:schemeClr val="dk1"/>
              </a:buClr>
              <a:buSzPts val="1100"/>
              <a:buChar char="■"/>
              <a:defRPr/>
            </a:lvl9pPr>
          </a:lstStyle>
          <a:p>
            <a:endParaRPr/>
          </a:p>
        </p:txBody>
      </p:sp>
      <p:sp>
        <p:nvSpPr>
          <p:cNvPr id="150" name="Google Shape;150;p28"/>
          <p:cNvSpPr txBox="1">
            <a:spLocks noGrp="1"/>
          </p:cNvSpPr>
          <p:nvPr>
            <p:ph type="sldNum" idx="12"/>
          </p:nvPr>
        </p:nvSpPr>
        <p:spPr>
          <a:xfrm>
            <a:off x="8472458" y="4663217"/>
            <a:ext cx="548700" cy="3936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A71AB"/>
        </a:solid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ctrTitle"/>
          </p:nvPr>
        </p:nvSpPr>
        <p:spPr>
          <a:xfrm>
            <a:off x="1143000" y="841772"/>
            <a:ext cx="2816700" cy="678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Arial"/>
              <a:buNone/>
              <a:defRPr sz="45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3" name="Google Shape;153;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56" name="Google Shape;156;p29"/>
          <p:cNvCxnSpPr/>
          <p:nvPr/>
        </p:nvCxnSpPr>
        <p:spPr>
          <a:xfrm>
            <a:off x="1143000" y="750498"/>
            <a:ext cx="2066100" cy="0"/>
          </a:xfrm>
          <a:prstGeom prst="straightConnector1">
            <a:avLst/>
          </a:prstGeom>
          <a:noFill/>
          <a:ln w="57150" cap="flat" cmpd="sng">
            <a:solidFill>
              <a:schemeClr val="lt1"/>
            </a:solidFill>
            <a:prstDash val="solid"/>
            <a:miter lim="800000"/>
            <a:headEnd type="none" w="sm" len="sm"/>
            <a:tailEnd type="none" w="sm" len="sm"/>
          </a:ln>
        </p:spPr>
      </p:cxnSp>
      <p:pic>
        <p:nvPicPr>
          <p:cNvPr id="157" name="Google Shape;157;p29" descr="A close up of a logo&#10;&#10;Description automatically generated"/>
          <p:cNvPicPr preferRelativeResize="0"/>
          <p:nvPr/>
        </p:nvPicPr>
        <p:blipFill rotWithShape="1">
          <a:blip r:embed="rId2">
            <a:alphaModFix/>
          </a:blip>
          <a:srcRect/>
          <a:stretch/>
        </p:blipFill>
        <p:spPr>
          <a:xfrm>
            <a:off x="7880229" y="273546"/>
            <a:ext cx="923092" cy="476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8"/>
        <p:cNvGrpSpPr/>
        <p:nvPr/>
      </p:nvGrpSpPr>
      <p:grpSpPr>
        <a:xfrm>
          <a:off x="0" y="0"/>
          <a:ext cx="0" cy="0"/>
          <a:chOff x="0" y="0"/>
          <a:chExt cx="0" cy="0"/>
        </a:xfrm>
      </p:grpSpPr>
      <p:sp>
        <p:nvSpPr>
          <p:cNvPr id="159" name="Google Shape;159;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3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6" name="Google Shape;166;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3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3" name="Google Shape;173;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0" name="Google Shape;180;p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1" name="Google Shape;181;p3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2" name="Google Shape;182;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5"/>
        <p:cNvGrpSpPr/>
        <p:nvPr/>
      </p:nvGrpSpPr>
      <p:grpSpPr>
        <a:xfrm>
          <a:off x="0" y="0"/>
          <a:ext cx="0" cy="0"/>
          <a:chOff x="0" y="0"/>
          <a:chExt cx="0" cy="0"/>
        </a:xfrm>
      </p:grpSpPr>
      <p:sp>
        <p:nvSpPr>
          <p:cNvPr id="186" name="Google Shape;186;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7" name="Google Shape;187;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34"/>
          <p:cNvSpPr txBox="1"/>
          <p:nvPr/>
        </p:nvSpPr>
        <p:spPr>
          <a:xfrm>
            <a:off x="628650" y="263083"/>
            <a:ext cx="37515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3A71AB"/>
              </a:buClr>
              <a:buSzPts val="3300"/>
              <a:buFont typeface="Arial"/>
              <a:buNone/>
            </a:pPr>
            <a:r>
              <a:rPr lang="en" sz="3300" b="1" i="0" u="none" strike="noStrike" cap="none">
                <a:solidFill>
                  <a:srgbClr val="3A71AB"/>
                </a:solidFill>
                <a:latin typeface="Arial"/>
                <a:ea typeface="Arial"/>
                <a:cs typeface="Arial"/>
                <a:sym typeface="Arial"/>
              </a:rPr>
              <a:t>Click To Edit Master Title Style</a:t>
            </a:r>
            <a:endParaRPr sz="1100" b="0" i="0" u="none" strike="noStrike" cap="none">
              <a:solidFill>
                <a:srgbClr val="000000"/>
              </a:solidFill>
              <a:latin typeface="Arial"/>
              <a:ea typeface="Arial"/>
              <a:cs typeface="Arial"/>
              <a:sym typeface="Arial"/>
            </a:endParaRPr>
          </a:p>
        </p:txBody>
      </p:sp>
      <p:pic>
        <p:nvPicPr>
          <p:cNvPr id="190" name="Google Shape;190;p34" descr="A close up of a logo&#10;&#10;Description automatically generated"/>
          <p:cNvPicPr preferRelativeResize="0"/>
          <p:nvPr/>
        </p:nvPicPr>
        <p:blipFill rotWithShape="1">
          <a:blip r:embed="rId2">
            <a:alphaModFix/>
          </a:blip>
          <a:srcRect/>
          <a:stretch/>
        </p:blipFill>
        <p:spPr>
          <a:xfrm>
            <a:off x="7705529" y="263083"/>
            <a:ext cx="809823" cy="41842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3" name="Google Shape;193;p3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4" name="Google Shape;194;p3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5" name="Google Shape;195;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6"/>
          <p:cNvSpPr>
            <a:spLocks noGrp="1"/>
          </p:cNvSpPr>
          <p:nvPr>
            <p:ph type="pic" idx="2"/>
          </p:nvPr>
        </p:nvSpPr>
        <p:spPr>
          <a:xfrm>
            <a:off x="3887391" y="740569"/>
            <a:ext cx="4629300" cy="3655200"/>
          </a:xfrm>
          <a:prstGeom prst="rect">
            <a:avLst/>
          </a:prstGeom>
          <a:noFill/>
          <a:ln>
            <a:noFill/>
          </a:ln>
        </p:spPr>
      </p:sp>
      <p:sp>
        <p:nvSpPr>
          <p:cNvPr id="201" name="Google Shape;201;p3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02" name="Google Shape;202;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3" name="Google Shape;203;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3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 name="Google Shape;20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3" name="Google Shape;213;p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4" name="Google Shape;21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A71AB"/>
        </a:solidFill>
        <a:effectLst/>
      </p:bgPr>
    </p:bg>
    <p:spTree>
      <p:nvGrpSpPr>
        <p:cNvPr id="1" name="Shape 223"/>
        <p:cNvGrpSpPr/>
        <p:nvPr/>
      </p:nvGrpSpPr>
      <p:grpSpPr>
        <a:xfrm>
          <a:off x="0" y="0"/>
          <a:ext cx="0" cy="0"/>
          <a:chOff x="0" y="0"/>
          <a:chExt cx="0" cy="0"/>
        </a:xfrm>
      </p:grpSpPr>
      <p:sp>
        <p:nvSpPr>
          <p:cNvPr id="224" name="Google Shape;224;p40"/>
          <p:cNvSpPr txBox="1">
            <a:spLocks noGrp="1"/>
          </p:cNvSpPr>
          <p:nvPr>
            <p:ph type="ctrTitle"/>
          </p:nvPr>
        </p:nvSpPr>
        <p:spPr>
          <a:xfrm>
            <a:off x="1143000" y="841772"/>
            <a:ext cx="2816700" cy="678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Roboto"/>
              <a:buNone/>
              <a:defRPr sz="4500">
                <a:solidFill>
                  <a:schemeClr val="lt1"/>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5" name="Google Shape;225;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228" name="Google Shape;228;p40"/>
          <p:cNvCxnSpPr/>
          <p:nvPr/>
        </p:nvCxnSpPr>
        <p:spPr>
          <a:xfrm>
            <a:off x="1143000" y="750498"/>
            <a:ext cx="2066100" cy="0"/>
          </a:xfrm>
          <a:prstGeom prst="straightConnector1">
            <a:avLst/>
          </a:prstGeom>
          <a:noFill/>
          <a:ln w="57150" cap="flat" cmpd="sng">
            <a:solidFill>
              <a:schemeClr val="lt1"/>
            </a:solidFill>
            <a:prstDash val="solid"/>
            <a:miter lim="800000"/>
            <a:headEnd type="none" w="sm" len="sm"/>
            <a:tailEnd type="none" w="sm" len="sm"/>
          </a:ln>
        </p:spPr>
      </p:cxnSp>
      <p:pic>
        <p:nvPicPr>
          <p:cNvPr id="229" name="Google Shape;229;p40" descr="A close up of a logo&#10;&#10;Description automatically generated"/>
          <p:cNvPicPr preferRelativeResize="0"/>
          <p:nvPr/>
        </p:nvPicPr>
        <p:blipFill rotWithShape="1">
          <a:blip r:embed="rId2">
            <a:alphaModFix/>
          </a:blip>
          <a:srcRect/>
          <a:stretch/>
        </p:blipFill>
        <p:spPr>
          <a:xfrm>
            <a:off x="7880229" y="273546"/>
            <a:ext cx="923092" cy="47695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628650" y="434337"/>
            <a:ext cx="3751500" cy="51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A71AB"/>
              </a:buClr>
              <a:buSzPts val="3300"/>
              <a:buFont typeface="Roboto"/>
              <a:buNone/>
              <a:defRPr b="1">
                <a:solidFill>
                  <a:srgbClr val="3A71AB"/>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2" name="Google Shape;23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00000"/>
              </a:lnSpc>
              <a:spcBef>
                <a:spcPts val="800"/>
              </a:spcBef>
              <a:spcAft>
                <a:spcPts val="0"/>
              </a:spcAft>
              <a:buClr>
                <a:srgbClr val="C12530"/>
              </a:buClr>
              <a:buSzPts val="2100"/>
              <a:buChar char="•"/>
              <a:defRPr>
                <a:solidFill>
                  <a:srgbClr val="C12530"/>
                </a:solidFill>
                <a:latin typeface="Roboto"/>
                <a:ea typeface="Roboto"/>
                <a:cs typeface="Roboto"/>
                <a:sym typeface="Roboto"/>
              </a:defRPr>
            </a:lvl1pPr>
            <a:lvl2pPr marL="914400" lvl="1" indent="-342900" algn="l" rtl="0">
              <a:lnSpc>
                <a:spcPct val="100000"/>
              </a:lnSpc>
              <a:spcBef>
                <a:spcPts val="400"/>
              </a:spcBef>
              <a:spcAft>
                <a:spcPts val="0"/>
              </a:spcAft>
              <a:buClr>
                <a:schemeClr val="dk1"/>
              </a:buClr>
              <a:buSzPts val="1800"/>
              <a:buChar char="•"/>
              <a:defRPr/>
            </a:lvl2pPr>
            <a:lvl3pPr marL="1371600" lvl="2" indent="-323850" algn="l" rtl="0">
              <a:lnSpc>
                <a:spcPct val="100000"/>
              </a:lnSpc>
              <a:spcBef>
                <a:spcPts val="400"/>
              </a:spcBef>
              <a:spcAft>
                <a:spcPts val="0"/>
              </a:spcAft>
              <a:buClr>
                <a:schemeClr val="dk1"/>
              </a:buClr>
              <a:buSzPts val="15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 name="Google Shape;23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36" name="Google Shape;236;p41" descr="A close up of a logo&#10;&#10;Description automatically generated"/>
          <p:cNvPicPr preferRelativeResize="0"/>
          <p:nvPr/>
        </p:nvPicPr>
        <p:blipFill rotWithShape="1">
          <a:blip r:embed="rId2">
            <a:alphaModFix/>
          </a:blip>
          <a:srcRect/>
          <a:stretch/>
        </p:blipFill>
        <p:spPr>
          <a:xfrm>
            <a:off x="7705529" y="273844"/>
            <a:ext cx="809823" cy="418426"/>
          </a:xfrm>
          <a:prstGeom prst="rect">
            <a:avLst/>
          </a:prstGeom>
          <a:noFill/>
          <a:ln>
            <a:noFill/>
          </a:ln>
        </p:spPr>
      </p:pic>
      <p:cxnSp>
        <p:nvCxnSpPr>
          <p:cNvPr id="237" name="Google Shape;237;p41"/>
          <p:cNvCxnSpPr/>
          <p:nvPr/>
        </p:nvCxnSpPr>
        <p:spPr>
          <a:xfrm>
            <a:off x="628650" y="978640"/>
            <a:ext cx="2066100" cy="0"/>
          </a:xfrm>
          <a:prstGeom prst="straightConnector1">
            <a:avLst/>
          </a:prstGeom>
          <a:noFill/>
          <a:ln w="57150" cap="flat" cmpd="sng">
            <a:solidFill>
              <a:srgbClr val="3A71AB"/>
            </a:solidFill>
            <a:prstDash val="solid"/>
            <a:miter lim="800000"/>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0" name="Google Shape;240;p4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41" name="Google Shape;241;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3" name="Google Shape;243;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7" name="Google Shape;247;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 name="Google Shape;248;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9" name="Google Shape;249;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0" name="Google Shape;250;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3" name="Google Shape;253;p4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8" name="Google Shape;25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9" name="Google Shape;25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0"/>
        <p:cNvGrpSpPr/>
        <p:nvPr/>
      </p:nvGrpSpPr>
      <p:grpSpPr>
        <a:xfrm>
          <a:off x="0" y="0"/>
          <a:ext cx="0" cy="0"/>
          <a:chOff x="0" y="0"/>
          <a:chExt cx="0" cy="0"/>
        </a:xfrm>
      </p:grpSpPr>
      <p:sp>
        <p:nvSpPr>
          <p:cNvPr id="261" name="Google Shape;261;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2" name="Google Shape;262;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C12530"/>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C1253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64" name="Google Shape;264;p45"/>
          <p:cNvSpPr txBox="1"/>
          <p:nvPr/>
        </p:nvSpPr>
        <p:spPr>
          <a:xfrm>
            <a:off x="628650" y="263083"/>
            <a:ext cx="37515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3A71AB"/>
              </a:buClr>
              <a:buSzPts val="3300"/>
              <a:buFont typeface="Roboto"/>
              <a:buNone/>
            </a:pPr>
            <a:r>
              <a:rPr lang="en" sz="3300" b="1" i="0" u="none" strike="noStrike" cap="none">
                <a:solidFill>
                  <a:srgbClr val="3A71AB"/>
                </a:solidFill>
                <a:latin typeface="Roboto"/>
                <a:ea typeface="Roboto"/>
                <a:cs typeface="Roboto"/>
                <a:sym typeface="Roboto"/>
              </a:rPr>
              <a:t>Click To Edit Master Title Style</a:t>
            </a:r>
            <a:endParaRPr sz="1100" b="0" i="0" u="none" strike="noStrike" cap="none">
              <a:solidFill>
                <a:srgbClr val="000000"/>
              </a:solidFill>
              <a:latin typeface="Arial"/>
              <a:ea typeface="Arial"/>
              <a:cs typeface="Arial"/>
              <a:sym typeface="Arial"/>
            </a:endParaRPr>
          </a:p>
        </p:txBody>
      </p:sp>
      <p:pic>
        <p:nvPicPr>
          <p:cNvPr id="265" name="Google Shape;265;p45" descr="A close up of a logo&#10;&#10;Description automatically generated"/>
          <p:cNvPicPr preferRelativeResize="0"/>
          <p:nvPr/>
        </p:nvPicPr>
        <p:blipFill rotWithShape="1">
          <a:blip r:embed="rId2">
            <a:alphaModFix/>
          </a:blip>
          <a:srcRect/>
          <a:stretch/>
        </p:blipFill>
        <p:spPr>
          <a:xfrm>
            <a:off x="7705529" y="263083"/>
            <a:ext cx="809823" cy="41842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
        <p:nvSpPr>
          <p:cNvPr id="267" name="Google Shape;267;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8" name="Google Shape;268;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9" name="Google Shape;269;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p4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3" name="Google Shape;273;p4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74" name="Google Shape;274;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5" name="Google Shape;275;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6" name="Google Shape;276;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9" name="Google Shape;279;p48"/>
          <p:cNvSpPr>
            <a:spLocks noGrp="1"/>
          </p:cNvSpPr>
          <p:nvPr>
            <p:ph type="pic" idx="2"/>
          </p:nvPr>
        </p:nvSpPr>
        <p:spPr>
          <a:xfrm>
            <a:off x="3887391" y="740569"/>
            <a:ext cx="4629300" cy="3655200"/>
          </a:xfrm>
          <a:prstGeom prst="rect">
            <a:avLst/>
          </a:prstGeom>
          <a:noFill/>
          <a:ln>
            <a:noFill/>
          </a:ln>
        </p:spPr>
      </p:sp>
      <p:sp>
        <p:nvSpPr>
          <p:cNvPr id="280" name="Google Shape;280;p4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81" name="Google Shape;281;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2" name="Google Shape;282;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3" name="Google Shape;283;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6" name="Google Shape;286;p49"/>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7" name="Google Shape;287;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8" name="Google Shape;288;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9" name="Google Shape;289;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2" name="Google Shape;292;p5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 name="Google Shape;293;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5" name="Google Shape;295;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6"/>
        <p:cNvGrpSpPr/>
        <p:nvPr/>
      </p:nvGrpSpPr>
      <p:grpSpPr>
        <a:xfrm>
          <a:off x="0" y="0"/>
          <a:ext cx="0" cy="0"/>
          <a:chOff x="0" y="0"/>
          <a:chExt cx="0" cy="0"/>
        </a:xfrm>
      </p:grpSpPr>
      <p:sp>
        <p:nvSpPr>
          <p:cNvPr id="297" name="Google Shape;297;p5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8" name="Google Shape;298;p51"/>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a:spcBef>
                <a:spcPts val="800"/>
              </a:spcBef>
              <a:spcAft>
                <a:spcPts val="0"/>
              </a:spcAft>
              <a:buSzPts val="2100"/>
              <a:buChar char="•"/>
              <a:defRPr/>
            </a:lvl1pPr>
            <a:lvl2pPr marL="914400" lvl="1" indent="-342900">
              <a:spcBef>
                <a:spcPts val="400"/>
              </a:spcBef>
              <a:spcAft>
                <a:spcPts val="0"/>
              </a:spcAft>
              <a:buSzPts val="1800"/>
              <a:buChar char="•"/>
              <a:defRPr/>
            </a:lvl2pPr>
            <a:lvl3pPr marL="1371600" lvl="2" indent="-323850">
              <a:spcBef>
                <a:spcPts val="400"/>
              </a:spcBef>
              <a:spcAft>
                <a:spcPts val="0"/>
              </a:spcAft>
              <a:buSzPts val="1500"/>
              <a:buChar char="•"/>
              <a:defRPr/>
            </a:lvl3pPr>
            <a:lvl4pPr marL="1828800" lvl="3" indent="-317500">
              <a:spcBef>
                <a:spcPts val="400"/>
              </a:spcBef>
              <a:spcAft>
                <a:spcPts val="0"/>
              </a:spcAft>
              <a:buSzPts val="1400"/>
              <a:buChar char="•"/>
              <a:defRPr/>
            </a:lvl4pPr>
            <a:lvl5pPr marL="2286000" lvl="4" indent="-317500">
              <a:spcBef>
                <a:spcPts val="400"/>
              </a:spcBef>
              <a:spcAft>
                <a:spcPts val="0"/>
              </a:spcAft>
              <a:buSzPts val="14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299" name="Google Shape;299;p5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2" name="Google Shape;132;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33" name="Google Shape;133;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34" name="Google Shape;134;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9" name="Google Shape;219;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0" name="Google Shape;220;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1" name="Google Shape;221;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arget="https://www.ilrc.org/red-cards" TargetMode="External" Type="http://schemas.openxmlformats.org/officeDocument/2006/relationships/hyperlink"/><Relationship Id="rId2" Target="../notesSlides/notesSlide10.xml" Type="http://schemas.openxmlformats.org/officeDocument/2006/relationships/notesSlide"/><Relationship Id="rId1" Target="../slideLayouts/slideLayout37.xml" Type="http://schemas.openxmlformats.org/officeDocument/2006/relationships/slideLayout"/><Relationship Id="rId5" Target="../media/image8.jpeg" Type="http://schemas.openxmlformats.org/officeDocument/2006/relationships/image"/><Relationship Id="rId4" Target="https://www.ilrc.org/sites/default/files/resources/red_cards-how_to-culture_strike_illustrated_0.pdf" TargetMode="External" Type="http://schemas.openxmlformats.org/officeDocument/2006/relationships/hyperlink"/></Relationships>
</file>

<file path=ppt/slides/_rels/slide11.xml.rels><?xml version="1.0" encoding="UTF-8" standalone="yes" ?><Relationships xmlns="http://schemas.openxmlformats.org/package/2006/relationships"><Relationship Id="rId3" Target="../media/image9.jpeg" Type="http://schemas.openxmlformats.org/officeDocument/2006/relationships/image"/><Relationship Id="rId2" Target="../notesSlides/notesSlide11.xml" Type="http://schemas.openxmlformats.org/officeDocument/2006/relationships/notesSlide"/><Relationship Id="rId1" Target="../slideLayouts/slideLayout37.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0.jpeg" Type="http://schemas.openxmlformats.org/officeDocument/2006/relationships/image"/><Relationship Id="rId2" Target="../notesSlides/notesSlide12.xml" Type="http://schemas.openxmlformats.org/officeDocument/2006/relationships/notesSlide"/><Relationship Id="rId1" Target="../slideLayouts/slideLayout13.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locator.ice.gov/odls/%23/search"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s://cliniclegal.org/epif" TargetMode="External"/><Relationship Id="rId3" Type="http://schemas.openxmlformats.org/officeDocument/2006/relationships/image" Target="../media/image16.png"/><Relationship Id="rId7" Type="http://schemas.openxmlformats.org/officeDocument/2006/relationships/hyperlink" Target="https://www.bmc.org/sites/default/files/Programs___Services/Programs_for_Adults/center-family-navigation-community-health-promotion/1-Family-Preparedness-Plan.pdf"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hyperlink" Target="https://www.masslegalservices.org/content/family-preparedness-packet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hyperlink" Target="https://miracoalition.org/wp-content/uploads/2022/10/Massachusetts-Safe-to-Use-Benefits-October-2022.pdf" TargetMode="External"/><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hyperlink" Target="https://www.eform.ago.state.ma.us/ago_eforms/forms/piac_ecomplaint.action" TargetMode="External"/><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hyperlink" Target="https://www.massbbo.org/s/complain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asslrf.org/en/home" TargetMode="External"/><Relationship Id="rId7"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37.xml"/><Relationship Id="rId6" Type="http://schemas.openxmlformats.org/officeDocument/2006/relationships/hyperlink" Target="https://www.immigrationadvocates.org/legaldirectory/" TargetMode="External"/><Relationship Id="rId5" Type="http://schemas.openxmlformats.org/officeDocument/2006/relationships/hyperlink" Target="https://masslrf.org/en/programs/view/boston_immig_clinic" TargetMode="External"/><Relationship Id="rId4" Type="http://schemas.openxmlformats.org/officeDocument/2006/relationships/hyperlink" Target="https://www.justice.gov/eoir/file/ProBonoMA/downloa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notesSlides/notesSlide5.xml" Type="http://schemas.openxmlformats.org/officeDocument/2006/relationships/notesSlide"/><Relationship Id="rId1" Target="../slideLayouts/slideLayout37.xml" Type="http://schemas.openxmlformats.org/officeDocument/2006/relationships/slideLayout"/><Relationship Id="rId4" Target="../media/image5.jpe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arget="../media/image6.jpeg" Type="http://schemas.openxmlformats.org/officeDocument/2006/relationships/image"/><Relationship Id="rId2" Target="../notesSlides/notesSlide7.xml" Type="http://schemas.openxmlformats.org/officeDocument/2006/relationships/notesSlide"/><Relationship Id="rId1" Target="../slideLayouts/slideLayout37.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2530"/>
        </a:solidFill>
        <a:effectLst/>
      </p:bgPr>
    </p:bg>
    <p:spTree>
      <p:nvGrpSpPr>
        <p:cNvPr id="1" name="Shape 303"/>
        <p:cNvGrpSpPr/>
        <p:nvPr/>
      </p:nvGrpSpPr>
      <p:grpSpPr>
        <a:xfrm>
          <a:off x="0" y="0"/>
          <a:ext cx="0" cy="0"/>
          <a:chOff x="0" y="0"/>
          <a:chExt cx="0" cy="0"/>
        </a:xfrm>
      </p:grpSpPr>
      <p:sp>
        <p:nvSpPr>
          <p:cNvPr id="304" name="Google Shape;304;p52"/>
          <p:cNvSpPr txBox="1">
            <a:spLocks noGrp="1"/>
          </p:cNvSpPr>
          <p:nvPr>
            <p:ph type="ctrTitle"/>
          </p:nvPr>
        </p:nvSpPr>
        <p:spPr>
          <a:xfrm>
            <a:off x="1060550" y="371050"/>
            <a:ext cx="6110400" cy="20781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3600"/>
              <a:buFont typeface="Roboto"/>
              <a:buNone/>
            </a:pPr>
            <a:r>
              <a:rPr lang="pt-BR" sz="3600" b="1"/>
              <a:t>Conheça os Seus Direitos</a:t>
            </a:r>
          </a:p>
        </p:txBody>
      </p:sp>
      <p:sp>
        <p:nvSpPr>
          <p:cNvPr id="305" name="Google Shape;305;p52"/>
          <p:cNvSpPr txBox="1"/>
          <p:nvPr/>
        </p:nvSpPr>
        <p:spPr>
          <a:xfrm>
            <a:off x="1060550" y="2571753"/>
            <a:ext cx="6730500" cy="884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endParaRPr sz="2300" b="1" i="0" u="none" strike="noStrike" cap="none">
              <a:solidFill>
                <a:schemeClr val="lt1"/>
              </a:solidFill>
              <a:latin typeface="Calibri"/>
              <a:ea typeface="Calibri"/>
              <a:cs typeface="Calibri"/>
              <a:sym typeface="Calibri"/>
            </a:endParaRPr>
          </a:p>
          <a:p>
            <a:pPr marL="0" marR="0" lvl="0" indent="0" algn="l" rtl="0">
              <a:lnSpc>
                <a:spcPct val="90000"/>
              </a:lnSpc>
              <a:spcBef>
                <a:spcPts val="800"/>
              </a:spcBef>
              <a:spcAft>
                <a:spcPts val="0"/>
              </a:spcAft>
              <a:buClr>
                <a:schemeClr val="lt1"/>
              </a:buClr>
              <a:buSzPts val="1200"/>
              <a:buFont typeface="Arial"/>
              <a:buNone/>
            </a:pP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1"/>
          <p:cNvSpPr txBox="1">
            <a:spLocks noGrp="1"/>
          </p:cNvSpPr>
          <p:nvPr>
            <p:ph type="title"/>
          </p:nvPr>
        </p:nvSpPr>
        <p:spPr>
          <a:xfrm>
            <a:off x="471488" y="325753"/>
            <a:ext cx="2813700" cy="387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3A71AB"/>
              </a:buClr>
              <a:buSzPct val="100000"/>
              <a:buFont typeface="Roboto"/>
              <a:buNone/>
            </a:pPr>
            <a:r>
              <a:rPr lang="pt-BR" sz="3000"/>
              <a:t>Cartão de direitos</a:t>
            </a:r>
          </a:p>
        </p:txBody>
      </p:sp>
      <p:sp>
        <p:nvSpPr>
          <p:cNvPr id="397" name="Google Shape;397;p61"/>
          <p:cNvSpPr txBox="1">
            <a:spLocks noGrp="1"/>
          </p:cNvSpPr>
          <p:nvPr>
            <p:ph type="body" idx="1"/>
          </p:nvPr>
        </p:nvSpPr>
        <p:spPr>
          <a:xfrm>
            <a:off x="171242" y="1230695"/>
            <a:ext cx="4869600" cy="37692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rgbClr val="C12530"/>
              </a:buClr>
              <a:buSzPts val="2400"/>
              <a:buNone/>
            </a:pPr>
            <a:r>
              <a:rPr lang="pt-BR" sz="2400" u="sng">
                <a:solidFill>
                  <a:schemeClr val="hlink"/>
                </a:solidFill>
                <a:hlinkClick r:id="rId3"/>
              </a:rPr>
              <a:t>https://www.ilrc.org/red-cards</a:t>
            </a:r>
          </a:p>
          <a:p>
            <a:pPr marL="0" lvl="0" indent="0" algn="ctr" rtl="0">
              <a:lnSpc>
                <a:spcPct val="100000"/>
              </a:lnSpc>
              <a:spcBef>
                <a:spcPts val="800"/>
              </a:spcBef>
              <a:spcAft>
                <a:spcPts val="0"/>
              </a:spcAft>
              <a:buClr>
                <a:srgbClr val="C12530"/>
              </a:buClr>
              <a:buSzPts val="2400"/>
              <a:buNone/>
            </a:pPr>
            <a:r>
              <a:rPr lang="pt-BR" sz="2400" u="sng">
                <a:solidFill>
                  <a:schemeClr val="hlink"/>
                </a:solidFill>
                <a:hlinkClick r:id="rId4"/>
              </a:rPr>
              <a:t>Infográfico multilíngue para uso do cartão de direitos</a:t>
            </a:r>
            <a:r>
              <a:rPr lang="pt-BR" sz="2400"/>
              <a:t>  </a:t>
            </a:r>
          </a:p>
          <a:p>
            <a:pPr marL="177800" lvl="0" indent="-165100" algn="l" rtl="0">
              <a:lnSpc>
                <a:spcPct val="100000"/>
              </a:lnSpc>
              <a:spcBef>
                <a:spcPts val="800"/>
              </a:spcBef>
              <a:spcAft>
                <a:spcPts val="0"/>
              </a:spcAft>
              <a:buClr>
                <a:srgbClr val="C12530"/>
              </a:buClr>
              <a:buSzPts val="2200"/>
              <a:buChar char="•"/>
            </a:pPr>
            <a:r>
              <a:rPr lang="pt-BR" sz="2200"/>
              <a:t>Afirmar o direito de permanecer em silêncio pode ser difícil.</a:t>
            </a:r>
          </a:p>
          <a:p>
            <a:pPr marL="177800" lvl="0" indent="-165100" algn="l" rtl="0">
              <a:lnSpc>
                <a:spcPct val="100000"/>
              </a:lnSpc>
              <a:spcBef>
                <a:spcPts val="800"/>
              </a:spcBef>
              <a:spcAft>
                <a:spcPts val="0"/>
              </a:spcAft>
              <a:buClr>
                <a:srgbClr val="C12530"/>
              </a:buClr>
              <a:buSzPts val="2200"/>
              <a:buChar char="•"/>
            </a:pPr>
            <a:r>
              <a:rPr lang="pt-BR" sz="2200"/>
              <a:t>É útil que as pessoas tenham em suas carteiras um cartão de direitos que possam retirar e entregar aos agentes de imigração ou à polícia. </a:t>
            </a:r>
          </a:p>
        </p:txBody>
      </p:sp>
      <p:pic>
        <p:nvPicPr>
          <p:cNvPr id="398" name="Google Shape;398;p61"/>
          <p:cNvPicPr preferRelativeResize="0"/>
          <p:nvPr/>
        </p:nvPicPr>
        <p:blipFill rotWithShape="1">
          <a:blip r:embed="rId5">
            <a:alphaModFix/>
          </a:blip>
          <a:srcRect/>
          <a:stretch/>
        </p:blipFill>
        <p:spPr>
          <a:xfrm>
            <a:off x="5194420" y="2322847"/>
            <a:ext cx="3731516" cy="23508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2"/>
          <p:cNvSpPr txBox="1">
            <a:spLocks noGrp="1"/>
          </p:cNvSpPr>
          <p:nvPr>
            <p:ph type="title"/>
          </p:nvPr>
        </p:nvSpPr>
        <p:spPr>
          <a:xfrm>
            <a:off x="628649" y="224735"/>
            <a:ext cx="6831000" cy="661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71AB"/>
              </a:buClr>
              <a:buSzPts val="3000"/>
              <a:buFont typeface="Roboto"/>
              <a:buNone/>
            </a:pPr>
            <a:r>
              <a:rPr lang="pt-BR" sz="3000"/>
              <a:t>Se a imigração chegar à sua casa...</a:t>
            </a:r>
          </a:p>
        </p:txBody>
      </p:sp>
      <p:sp>
        <p:nvSpPr>
          <p:cNvPr id="404" name="Google Shape;404;p62"/>
          <p:cNvSpPr txBox="1">
            <a:spLocks noGrp="1"/>
          </p:cNvSpPr>
          <p:nvPr>
            <p:ph type="body" idx="1"/>
          </p:nvPr>
        </p:nvSpPr>
        <p:spPr>
          <a:xfrm>
            <a:off x="362150" y="1081925"/>
            <a:ext cx="6317100" cy="3494400"/>
          </a:xfrm>
          <a:prstGeom prst="rect">
            <a:avLst/>
          </a:prstGeom>
          <a:noFill/>
          <a:ln>
            <a:noFill/>
          </a:ln>
        </p:spPr>
        <p:txBody>
          <a:bodyPr spcFirstLastPara="1" wrap="square" lIns="68575" tIns="34275" rIns="68575" bIns="34275" anchor="t" anchorCtr="0">
            <a:normAutofit fontScale="77500" lnSpcReduction="20000"/>
          </a:bodyPr>
          <a:lstStyle/>
          <a:p>
            <a:pPr marL="177800" lvl="0" indent="-187471" algn="l" rtl="0">
              <a:lnSpc>
                <a:spcPct val="115000"/>
              </a:lnSpc>
              <a:spcBef>
                <a:spcPts val="0"/>
              </a:spcBef>
              <a:spcAft>
                <a:spcPts val="0"/>
              </a:spcAft>
              <a:buClr>
                <a:srgbClr val="C12530"/>
              </a:buClr>
              <a:buSzPct val="100000"/>
              <a:buChar char="•"/>
            </a:pPr>
            <a:r>
              <a:rPr lang="pt-BR" sz="2261" b="1" dirty="0"/>
              <a:t>Não abra a porta imediatamente</a:t>
            </a:r>
            <a:r>
              <a:rPr lang="pt-BR" sz="2261" dirty="0"/>
              <a:t>:  </a:t>
            </a:r>
          </a:p>
          <a:p>
            <a:pPr marL="177800" lvl="0" indent="-187471" algn="l" rtl="0">
              <a:lnSpc>
                <a:spcPct val="115000"/>
              </a:lnSpc>
              <a:spcBef>
                <a:spcPts val="0"/>
              </a:spcBef>
              <a:spcAft>
                <a:spcPts val="0"/>
              </a:spcAft>
              <a:buClr>
                <a:srgbClr val="C12530"/>
              </a:buClr>
              <a:buSzPct val="100000"/>
              <a:buChar char="•"/>
            </a:pPr>
            <a:r>
              <a:rPr lang="pt-BR" dirty="0">
                <a:solidFill>
                  <a:schemeClr val="dk1"/>
                </a:solidFill>
              </a:rPr>
              <a:t>Legalmente, você não precisa abrir a porta, a menos que o policial lhe forneça um mandado assinado por um juiz.</a:t>
            </a:r>
          </a:p>
          <a:p>
            <a:pPr marL="177800" lvl="0" indent="-187471" algn="l" rtl="0">
              <a:lnSpc>
                <a:spcPct val="115000"/>
              </a:lnSpc>
              <a:spcBef>
                <a:spcPts val="800"/>
              </a:spcBef>
              <a:spcAft>
                <a:spcPts val="0"/>
              </a:spcAft>
              <a:buClr>
                <a:schemeClr val="dk1"/>
              </a:buClr>
              <a:buSzPct val="100000"/>
              <a:buChar char="•"/>
            </a:pPr>
            <a:r>
              <a:rPr lang="pt-BR" dirty="0">
                <a:solidFill>
                  <a:schemeClr val="dk1"/>
                </a:solidFill>
              </a:rPr>
              <a:t>Peça aos policiais que se identifiquem (agência, nome, identidade) </a:t>
            </a:r>
          </a:p>
          <a:p>
            <a:pPr marL="177800" lvl="0" indent="-187471" algn="l" rtl="0">
              <a:lnSpc>
                <a:spcPct val="115000"/>
              </a:lnSpc>
              <a:spcBef>
                <a:spcPts val="800"/>
              </a:spcBef>
              <a:spcAft>
                <a:spcPts val="0"/>
              </a:spcAft>
              <a:buClr>
                <a:schemeClr val="dk1"/>
              </a:buClr>
              <a:buSzPct val="100000"/>
              <a:buChar char="•"/>
            </a:pPr>
            <a:r>
              <a:rPr lang="pt-BR" dirty="0">
                <a:solidFill>
                  <a:schemeClr val="dk1"/>
                </a:solidFill>
              </a:rPr>
              <a:t>Pergunte se eles têm um </a:t>
            </a:r>
            <a:r>
              <a:rPr lang="pt-BR" b="1" dirty="0">
                <a:solidFill>
                  <a:srgbClr val="C00000"/>
                </a:solidFill>
              </a:rPr>
              <a:t>mandado</a:t>
            </a:r>
            <a:r>
              <a:rPr lang="pt-BR" dirty="0">
                <a:solidFill>
                  <a:schemeClr val="dk1"/>
                </a:solidFill>
              </a:rPr>
              <a:t> assinado por um juiz</a:t>
            </a:r>
          </a:p>
          <a:p>
            <a:pPr marL="177800" lvl="0" indent="-187471" algn="l" rtl="0">
              <a:lnSpc>
                <a:spcPct val="115000"/>
              </a:lnSpc>
              <a:spcBef>
                <a:spcPts val="800"/>
              </a:spcBef>
              <a:spcAft>
                <a:spcPts val="0"/>
              </a:spcAft>
              <a:buClr>
                <a:schemeClr val="dk1"/>
              </a:buClr>
              <a:buSzPct val="100000"/>
              <a:buChar char="•"/>
            </a:pPr>
            <a:r>
              <a:rPr lang="pt-BR" dirty="0">
                <a:solidFill>
                  <a:schemeClr val="dk1"/>
                </a:solidFill>
              </a:rPr>
              <a:t>Coloque um cartão “Conheça Seus Direitos” embaixo da porta </a:t>
            </a:r>
          </a:p>
          <a:p>
            <a:pPr marL="177800" lvl="0" indent="-187471" algn="l" rtl="0">
              <a:lnSpc>
                <a:spcPct val="115000"/>
              </a:lnSpc>
              <a:spcBef>
                <a:spcPts val="800"/>
              </a:spcBef>
              <a:spcAft>
                <a:spcPts val="0"/>
              </a:spcAft>
              <a:buClr>
                <a:schemeClr val="dk1"/>
              </a:buClr>
              <a:buSzPct val="100000"/>
              <a:buChar char="•"/>
            </a:pPr>
            <a:r>
              <a:rPr lang="pt-BR" dirty="0">
                <a:solidFill>
                  <a:schemeClr val="dk1"/>
                </a:solidFill>
              </a:rPr>
              <a:t>Você tem o direito de permanecer em silêncio e de ter um advogado. Se optar por invocar esse direito, diga aos policiais: “Solicito meu direito ao silêncio e a um advogado”.</a:t>
            </a:r>
          </a:p>
          <a:p>
            <a:pPr marL="177800" lvl="0" indent="-187471" algn="l" rtl="0">
              <a:lnSpc>
                <a:spcPct val="115000"/>
              </a:lnSpc>
              <a:spcBef>
                <a:spcPts val="800"/>
              </a:spcBef>
              <a:spcAft>
                <a:spcPts val="0"/>
              </a:spcAft>
              <a:buClr>
                <a:schemeClr val="dk1"/>
              </a:buClr>
              <a:buSzPct val="100000"/>
              <a:buChar char="•"/>
            </a:pPr>
            <a:r>
              <a:rPr lang="pt-BR" dirty="0">
                <a:solidFill>
                  <a:schemeClr val="dk1"/>
                </a:solidFill>
              </a:rPr>
              <a:t>Ligue para um amigo ou familiar cidadão americano ou para um advogado</a:t>
            </a:r>
          </a:p>
          <a:p>
            <a:pPr marL="177800" lvl="0" indent="-50800" algn="l" rtl="0">
              <a:lnSpc>
                <a:spcPct val="100000"/>
              </a:lnSpc>
              <a:spcBef>
                <a:spcPts val="800"/>
              </a:spcBef>
              <a:spcAft>
                <a:spcPts val="0"/>
              </a:spcAft>
              <a:buClr>
                <a:srgbClr val="C12530"/>
              </a:buClr>
              <a:buSzPct val="100000"/>
              <a:buNone/>
            </a:pPr>
            <a:endParaRPr dirty="0"/>
          </a:p>
        </p:txBody>
      </p:sp>
      <p:pic>
        <p:nvPicPr>
          <p:cNvPr id="405" name="Google Shape;405;p62"/>
          <p:cNvPicPr preferRelativeResize="0"/>
          <p:nvPr/>
        </p:nvPicPr>
        <p:blipFill rotWithShape="1">
          <a:blip r:embed="rId3">
            <a:alphaModFix/>
          </a:blip>
          <a:srcRect/>
          <a:stretch/>
        </p:blipFill>
        <p:spPr>
          <a:xfrm>
            <a:off x="6764018" y="1470085"/>
            <a:ext cx="2157152" cy="3430006"/>
          </a:xfrm>
          <a:prstGeom prst="rect">
            <a:avLst/>
          </a:prstGeom>
          <a:noFill/>
          <a:ln>
            <a:noFill/>
          </a:ln>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Shape 410"/>
        <p:cNvGrpSpPr/>
        <p:nvPr/>
      </p:nvGrpSpPr>
      <p:grpSpPr>
        <a:xfrm>
          <a:off x="0" y="0"/>
          <a:ext cx="0" cy="0"/>
          <a:chOff x="0" y="0"/>
          <a:chExt cx="0" cy="0"/>
        </a:xfrm>
      </p:grpSpPr>
      <p:sp>
        <p:nvSpPr>
          <p:cNvPr id="411" name="Google Shape;411;p63"/>
          <p:cNvSpPr txBox="1">
            <a:spLocks noGrp="1"/>
          </p:cNvSpPr>
          <p:nvPr>
            <p:ph type="title"/>
          </p:nvPr>
        </p:nvSpPr>
        <p:spPr>
          <a:xfrm>
            <a:off x="480060" y="272830"/>
            <a:ext cx="7132500" cy="503700"/>
          </a:xfrm>
          <a:prstGeom prst="rect">
            <a:avLst/>
          </a:prstGeom>
          <a:noFill/>
          <a:ln>
            <a:noFill/>
          </a:ln>
        </p:spPr>
        <p:txBody>
          <a:bodyPr anchor="ctr" anchorCtr="0" bIns="34275" lIns="68575" rIns="68575" spcFirstLastPara="1" tIns="34275" wrap="square">
            <a:noAutofit/>
          </a:bodyPr>
          <a:lstStyle/>
          <a:p>
            <a:pPr algn="l" indent="0" lvl="0" marL="0" rtl="0">
              <a:lnSpc>
                <a:spcPct val="90000"/>
              </a:lnSpc>
              <a:spcBef>
                <a:spcPts val="0"/>
              </a:spcBef>
              <a:spcAft>
                <a:spcPts val="0"/>
              </a:spcAft>
              <a:buClr>
                <a:srgbClr val="3A71AB"/>
              </a:buClr>
              <a:buSzPts val="3000"/>
              <a:buFont typeface="Roboto"/>
              <a:buNone/>
            </a:pPr>
            <a:r>
              <a:rPr dirty="0" lang="pt-BR" sz="2800"/>
              <a:t>Quando as autoridades policiais podem entrar na minha casa?</a:t>
            </a:r>
          </a:p>
        </p:txBody>
      </p:sp>
      <p:pic>
        <p:nvPicPr>
          <p:cNvPr id="412" name="Google Shape;412;p63"/>
          <p:cNvPicPr preferRelativeResize="0"/>
          <p:nvPr/>
        </p:nvPicPr>
        <p:blipFill rotWithShape="1">
          <a:blip r:embed="rId3">
            <a:alphaModFix/>
          </a:blip>
          <a:srcRect t="179"/>
          <a:stretch/>
        </p:blipFill>
        <p:spPr>
          <a:xfrm>
            <a:off x="812463" y="1195700"/>
            <a:ext cx="7519075" cy="3606525"/>
          </a:xfrm>
          <a:prstGeom prst="rect">
            <a:avLst/>
          </a:prstGeom>
          <a:noFill/>
          <a:ln>
            <a:noFill/>
          </a:ln>
        </p:spPr>
      </p:pic>
      <p:sp>
        <p:nvSpPr>
          <p:cNvPr id="2" name="文本框 1">
            <a:extLst>
              <a:ext uri="{FF2B5EF4-FFF2-40B4-BE49-F238E27FC236}">
                <a16:creationId xmlns:a16="http://schemas.microsoft.com/office/drawing/2014/main" id="{6DD50EC9-D8F5-565B-E064-BBFFCF0B1124}"/>
              </a:ext>
            </a:extLst>
          </p:cNvPr>
          <p:cNvSpPr txBox="1"/>
          <p:nvPr/>
        </p:nvSpPr>
        <p:spPr>
          <a:xfrm>
            <a:off x="812462" y="1781492"/>
            <a:ext cx="4488308" cy="261610"/>
          </a:xfrm>
          <a:prstGeom prst="rect">
            <a:avLst/>
          </a:prstGeom>
          <a:solidFill>
            <a:srgbClr val="EFF1EE"/>
          </a:solidFill>
        </p:spPr>
        <p:txBody>
          <a:bodyPr anchor="ctr" anchorCtr="0" bIns="0" lIns="36000" rIns="36000" rtlCol="0" tIns="0" wrap="square">
            <a:noAutofit/>
          </a:bodyPr>
          <a:lstStyle/>
          <a:p>
            <a:r>
              <a:rPr lang="pt-BR" sz="1700">
                <a:solidFill>
                  <a:srgbClr val="3C3F3C"/>
                </a:solidFill>
                <a:latin charset="-79" panose="02010803020104030203" pitchFamily="2" typeface="Aharoni"/>
                <a:cs charset="-79" panose="02010803020104030203" pitchFamily="2" typeface="Aharoni"/>
              </a:rPr>
              <a:t>Quando há um mandado de busca que tem:</a:t>
            </a:r>
          </a:p>
        </p:txBody>
      </p:sp>
      <p:sp>
        <p:nvSpPr>
          <p:cNvPr id="3" name="文本框 2">
            <a:extLst>
              <a:ext uri="{FF2B5EF4-FFF2-40B4-BE49-F238E27FC236}">
                <a16:creationId xmlns:a16="http://schemas.microsoft.com/office/drawing/2014/main" id="{9313CB09-E7CB-26AA-5F42-F4A105E7C780}"/>
              </a:ext>
            </a:extLst>
          </p:cNvPr>
          <p:cNvSpPr txBox="1"/>
          <p:nvPr/>
        </p:nvSpPr>
        <p:spPr>
          <a:xfrm>
            <a:off x="2479100" y="2376952"/>
            <a:ext cx="1336629" cy="334641"/>
          </a:xfrm>
          <a:prstGeom prst="rect">
            <a:avLst/>
          </a:prstGeom>
          <a:solidFill>
            <a:srgbClr val="EFF1EE"/>
          </a:solidFill>
        </p:spPr>
        <p:txBody>
          <a:bodyPr anchor="ctr" anchorCtr="0" bIns="0" lIns="36000" rIns="36000" rtlCol="0" tIns="0" wrap="square">
            <a:noAutofit/>
          </a:bodyPr>
          <a:lstStyle/>
          <a:p>
            <a:r>
              <a:rPr lang="pt-BR" sz="1700">
                <a:solidFill>
                  <a:srgbClr val="3C3F3C"/>
                </a:solidFill>
                <a:latin charset="-79" panose="02010803020104030203" pitchFamily="2" typeface="Aharoni"/>
                <a:cs charset="-79" panose="02010803020104030203" pitchFamily="2" typeface="Aharoni"/>
              </a:rPr>
              <a:t>seu Nome</a:t>
            </a:r>
          </a:p>
        </p:txBody>
      </p:sp>
      <p:sp>
        <p:nvSpPr>
          <p:cNvPr id="4" name="文本框 3">
            <a:extLst>
              <a:ext uri="{FF2B5EF4-FFF2-40B4-BE49-F238E27FC236}">
                <a16:creationId xmlns:a16="http://schemas.microsoft.com/office/drawing/2014/main" id="{060DD3BB-0DB6-68E3-D382-4957A01F19FC}"/>
              </a:ext>
            </a:extLst>
          </p:cNvPr>
          <p:cNvSpPr txBox="1"/>
          <p:nvPr/>
        </p:nvSpPr>
        <p:spPr>
          <a:xfrm>
            <a:off x="2479100" y="2977116"/>
            <a:ext cx="1336629" cy="334641"/>
          </a:xfrm>
          <a:prstGeom prst="rect">
            <a:avLst/>
          </a:prstGeom>
          <a:solidFill>
            <a:srgbClr val="EFF1EE"/>
          </a:solidFill>
        </p:spPr>
        <p:txBody>
          <a:bodyPr anchor="ctr" anchorCtr="0" bIns="0" lIns="36000" rIns="36000" rtlCol="0" tIns="0" wrap="square">
            <a:noAutofit/>
          </a:bodyPr>
          <a:lstStyle/>
          <a:p>
            <a:pPr algn="ctr"/>
            <a:r>
              <a:rPr lang="pt-BR" sz="1700">
                <a:solidFill>
                  <a:srgbClr val="3C3F3C"/>
                </a:solidFill>
                <a:latin charset="-79" panose="02010803020104030203" pitchFamily="2" typeface="Aharoni"/>
                <a:cs charset="-79" panose="02010803020104030203" pitchFamily="2" typeface="Aharoni"/>
              </a:rPr>
              <a:t>E</a:t>
            </a:r>
          </a:p>
        </p:txBody>
      </p:sp>
      <p:sp>
        <p:nvSpPr>
          <p:cNvPr id="5" name="文本框 4">
            <a:extLst>
              <a:ext uri="{FF2B5EF4-FFF2-40B4-BE49-F238E27FC236}">
                <a16:creationId xmlns:a16="http://schemas.microsoft.com/office/drawing/2014/main" id="{FD534BDE-D05D-1FB9-F03E-EC3059D96B59}"/>
              </a:ext>
            </a:extLst>
          </p:cNvPr>
          <p:cNvSpPr txBox="1"/>
          <p:nvPr/>
        </p:nvSpPr>
        <p:spPr>
          <a:xfrm>
            <a:off x="2076307" y="3577280"/>
            <a:ext cx="2056276" cy="334641"/>
          </a:xfrm>
          <a:prstGeom prst="rect">
            <a:avLst/>
          </a:prstGeom>
          <a:solidFill>
            <a:srgbClr val="EFF1EE"/>
          </a:solidFill>
        </p:spPr>
        <p:txBody>
          <a:bodyPr anchor="ctr" anchorCtr="0" bIns="0" lIns="36000" rIns="36000" rtlCol="0" tIns="0" wrap="square">
            <a:noAutofit/>
          </a:bodyPr>
          <a:lstStyle/>
          <a:p>
            <a:pPr algn="ctr"/>
            <a:r>
              <a:rPr lang="pt-BR" sz="1700">
                <a:solidFill>
                  <a:srgbClr val="3C3F3C"/>
                </a:solidFill>
                <a:latin charset="-79" panose="02010803020104030203" pitchFamily="2" typeface="Aharoni"/>
                <a:cs charset="-79" panose="02010803020104030203" pitchFamily="2" typeface="Aharoni"/>
              </a:rPr>
              <a:t>uma assinatura do juiz</a:t>
            </a:r>
          </a:p>
        </p:txBody>
      </p:sp>
      <p:sp>
        <p:nvSpPr>
          <p:cNvPr id="6" name="文本框 5">
            <a:extLst>
              <a:ext uri="{FF2B5EF4-FFF2-40B4-BE49-F238E27FC236}">
                <a16:creationId xmlns:a16="http://schemas.microsoft.com/office/drawing/2014/main" id="{404A01A1-8FBB-6F20-8462-19C33AF6F827}"/>
              </a:ext>
            </a:extLst>
          </p:cNvPr>
          <p:cNvSpPr txBox="1"/>
          <p:nvPr/>
        </p:nvSpPr>
        <p:spPr>
          <a:xfrm>
            <a:off x="6194543" y="4356772"/>
            <a:ext cx="1485041" cy="334641"/>
          </a:xfrm>
          <a:prstGeom prst="rect">
            <a:avLst/>
          </a:prstGeom>
          <a:solidFill>
            <a:srgbClr val="FEFFFE"/>
          </a:solidFill>
        </p:spPr>
        <p:txBody>
          <a:bodyPr anchor="ctr" anchorCtr="0" bIns="0" lIns="36000" rIns="36000" rtlCol="0" tIns="0" wrap="square">
            <a:noAutofit/>
          </a:bodyPr>
          <a:lstStyle/>
          <a:p>
            <a:pPr algn="ctr"/>
            <a:r>
              <a:rPr lang="pt-BR" sz="1700">
                <a:solidFill>
                  <a:srgbClr val="3C3F3C"/>
                </a:solidFill>
                <a:latin charset="0" panose="020B0604020202020204" pitchFamily="34" typeface="Arial"/>
                <a:cs charset="0" panose="020B0604020202020204" pitchFamily="34" typeface="Arial"/>
              </a:rPr>
              <a:t>O Juiz</a:t>
            </a:r>
          </a:p>
        </p:txBody>
      </p:sp>
      <p:sp>
        <p:nvSpPr>
          <p:cNvPr id="7" name="文本框 6">
            <a:extLst>
              <a:ext uri="{FF2B5EF4-FFF2-40B4-BE49-F238E27FC236}">
                <a16:creationId xmlns:a16="http://schemas.microsoft.com/office/drawing/2014/main" id="{24CDD9CE-B474-AB66-1FE3-1E415AC6A91E}"/>
              </a:ext>
            </a:extLst>
          </p:cNvPr>
          <p:cNvSpPr txBox="1"/>
          <p:nvPr/>
        </p:nvSpPr>
        <p:spPr>
          <a:xfrm>
            <a:off x="6118409" y="1767960"/>
            <a:ext cx="1396172" cy="334641"/>
          </a:xfrm>
          <a:prstGeom prst="rect">
            <a:avLst/>
          </a:prstGeom>
          <a:solidFill>
            <a:srgbClr val="FEFFFE"/>
          </a:solidFill>
        </p:spPr>
        <p:txBody>
          <a:bodyPr anchor="ctr" anchorCtr="0" bIns="0" lIns="36000" rIns="36000" rtlCol="0" tIns="0" wrap="square">
            <a:noAutofit/>
          </a:bodyPr>
          <a:lstStyle/>
          <a:p>
            <a:pPr algn="ctr"/>
            <a:r>
              <a:rPr lang="pt-BR" sz="1700">
                <a:solidFill>
                  <a:srgbClr val="3C3F3C"/>
                </a:solidFill>
                <a:latin charset="0" panose="020B0604020202020204" pitchFamily="34" typeface="Arial"/>
                <a:cs charset="0" panose="020B0604020202020204" pitchFamily="34" typeface="Arial"/>
              </a:rPr>
              <a:t>Seu Nome</a:t>
            </a:r>
          </a:p>
        </p:txBody>
      </p:sp>
      <p:sp>
        <p:nvSpPr>
          <p:cNvPr id="8" name="文本框 7">
            <a:extLst>
              <a:ext uri="{FF2B5EF4-FFF2-40B4-BE49-F238E27FC236}">
                <a16:creationId xmlns:a16="http://schemas.microsoft.com/office/drawing/2014/main" id="{280C037B-C0A8-5B81-7906-13E21346303A}"/>
              </a:ext>
            </a:extLst>
          </p:cNvPr>
          <p:cNvSpPr txBox="1"/>
          <p:nvPr/>
        </p:nvSpPr>
        <p:spPr>
          <a:xfrm>
            <a:off x="5699022" y="1433319"/>
            <a:ext cx="2338073" cy="334641"/>
          </a:xfrm>
          <a:prstGeom prst="rect">
            <a:avLst/>
          </a:prstGeom>
          <a:solidFill>
            <a:srgbClr val="FEFFFE"/>
          </a:solidFill>
        </p:spPr>
        <p:txBody>
          <a:bodyPr anchor="ctr" anchorCtr="0" bIns="0" lIns="36000" rIns="36000" rtlCol="0" tIns="0" wrap="square">
            <a:noAutofit/>
          </a:bodyPr>
          <a:lstStyle/>
          <a:p>
            <a:pPr algn="ctr"/>
            <a:r>
              <a:rPr dirty="0" lang="pt-BR" sz="1800">
                <a:solidFill>
                  <a:srgbClr val="E5543A"/>
                </a:solidFill>
                <a:latin charset="-79" panose="02010803020104030203" pitchFamily="2" typeface="Aharoni"/>
                <a:cs charset="-79" panose="02010803020104030203" pitchFamily="2" typeface="Aharoni"/>
              </a:rPr>
              <a:t>Mandado de Busca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Shape 416"/>
        <p:cNvGrpSpPr/>
        <p:nvPr/>
      </p:nvGrpSpPr>
      <p:grpSpPr>
        <a:xfrm>
          <a:off x="0" y="0"/>
          <a:ext cx="0" cy="0"/>
          <a:chOff x="0" y="0"/>
          <a:chExt cx="0" cy="0"/>
        </a:xfrm>
      </p:grpSpPr>
      <p:sp>
        <p:nvSpPr>
          <p:cNvPr id="417" name="Google Shape;417;p64"/>
          <p:cNvSpPr txBox="1">
            <a:spLocks noGrp="1"/>
          </p:cNvSpPr>
          <p:nvPr>
            <p:ph type="title"/>
          </p:nvPr>
        </p:nvSpPr>
        <p:spPr>
          <a:xfrm>
            <a:off x="628650" y="434325"/>
            <a:ext cx="5856600" cy="516000"/>
          </a:xfrm>
          <a:prstGeom prst="rect">
            <a:avLst/>
          </a:prstGeom>
        </p:spPr>
        <p:txBody>
          <a:bodyPr anchor="ctr" anchorCtr="0" bIns="34275" lIns="68575" rIns="68575" spcFirstLastPara="1" tIns="34275" wrap="square">
            <a:normAutofit fontScale="90000"/>
          </a:bodyPr>
          <a:lstStyle/>
          <a:p>
            <a:pPr algn="l" indent="0" lvl="0" marL="0" rtl="0">
              <a:spcBef>
                <a:spcPts val="0"/>
              </a:spcBef>
              <a:spcAft>
                <a:spcPts val="0"/>
              </a:spcAft>
              <a:buNone/>
            </a:pPr>
            <a:r>
              <a:rPr lang="pt-BR"/>
              <a:t>Mandados</a:t>
            </a:r>
          </a:p>
        </p:txBody>
      </p:sp>
      <p:sp>
        <p:nvSpPr>
          <p:cNvPr id="418" name="Google Shape;418;p64"/>
          <p:cNvSpPr txBox="1">
            <a:spLocks noGrp="1"/>
          </p:cNvSpPr>
          <p:nvPr>
            <p:ph idx="1" type="body"/>
          </p:nvPr>
        </p:nvSpPr>
        <p:spPr>
          <a:xfrm>
            <a:off x="1076225" y="950325"/>
            <a:ext cx="3051275" cy="516000"/>
          </a:xfrm>
          <a:prstGeom prst="rect">
            <a:avLst/>
          </a:prstGeom>
        </p:spPr>
        <p:txBody>
          <a:bodyPr anchor="ctr" anchorCtr="0" bIns="34275" lIns="68575" rIns="68575" spcFirstLastPara="1" tIns="34275" wrap="square">
            <a:normAutofit/>
          </a:bodyPr>
          <a:lstStyle/>
          <a:p>
            <a:pPr algn="ctr" indent="0" lvl="0" marL="88900" rtl="0">
              <a:spcBef>
                <a:spcPts val="800"/>
              </a:spcBef>
              <a:spcAft>
                <a:spcPts val="0"/>
              </a:spcAft>
              <a:buNone/>
            </a:pPr>
            <a:r>
              <a:rPr lang="pt-BR" sz="1050"/>
              <a:t>Exemplo de mandado assinado por um juiz </a:t>
            </a:r>
          </a:p>
        </p:txBody>
      </p:sp>
      <p:pic>
        <p:nvPicPr>
          <p:cNvPr id="419" name="Google Shape;419;p64"/>
          <p:cNvPicPr preferRelativeResize="0"/>
          <p:nvPr/>
        </p:nvPicPr>
        <p:blipFill rotWithShape="1">
          <a:blip r:embed="rId3">
            <a:alphaModFix/>
          </a:blip>
          <a:srcRect t="53"/>
          <a:stretch/>
        </p:blipFill>
        <p:spPr>
          <a:xfrm>
            <a:off x="1076225" y="1419300"/>
            <a:ext cx="6732351" cy="3764750"/>
          </a:xfrm>
          <a:prstGeom prst="rect">
            <a:avLst/>
          </a:prstGeom>
          <a:noFill/>
          <a:ln>
            <a:noFill/>
          </a:ln>
        </p:spPr>
      </p:pic>
      <p:sp>
        <p:nvSpPr>
          <p:cNvPr id="2" name="Google Shape;418;p64">
            <a:extLst>
              <a:ext uri="{FF2B5EF4-FFF2-40B4-BE49-F238E27FC236}">
                <a16:creationId xmlns:a16="http://schemas.microsoft.com/office/drawing/2014/main" id="{6E3C7529-F4C5-12A4-BC8A-48CC4A73CBBD}"/>
              </a:ext>
            </a:extLst>
          </p:cNvPr>
          <p:cNvSpPr txBox="1">
            <a:spLocks/>
          </p:cNvSpPr>
          <p:nvPr/>
        </p:nvSpPr>
        <p:spPr>
          <a:xfrm>
            <a:off x="4487525" y="950325"/>
            <a:ext cx="3321051" cy="516000"/>
          </a:xfrm>
          <a:prstGeom prst="rect">
            <a:avLst/>
          </a:prstGeom>
          <a:noFill/>
          <a:ln>
            <a:noFill/>
          </a:ln>
        </p:spPr>
        <p:txBody>
          <a:bodyPr anchor="ctr" anchorCtr="0" bIns="34275" lIns="68575" rIns="68575" spcFirstLastPara="1" tIns="34275" wrap="square">
            <a:normAutofit/>
          </a:bodyPr>
          <a:lstStyle>
            <a:defPPr algn="l" lvl="0" marR="0" rtl="0">
              <a:lnSpc>
                <a:spcPct val="100000"/>
              </a:lnSpc>
              <a:spcBef>
                <a:spcPts val="0"/>
              </a:spcBef>
              <a:spcAft>
                <a:spcPts val="0"/>
              </a:spcAft>
            </a:defPPr>
            <a:lvl1pPr algn="l" indent="-361950" lvl="0" marL="457200" marR="0" rtl="0">
              <a:lnSpc>
                <a:spcPct val="100000"/>
              </a:lnSpc>
              <a:spcBef>
                <a:spcPts val="800"/>
              </a:spcBef>
              <a:spcAft>
                <a:spcPts val="0"/>
              </a:spcAft>
              <a:buClr>
                <a:srgbClr val="C12530"/>
              </a:buClr>
              <a:buSzPts val="2100"/>
              <a:buFont typeface="Arial"/>
              <a:buChar char="•"/>
              <a:defRPr b="0" cap="none" i="0" strike="noStrike" sz="2100" u="none">
                <a:solidFill>
                  <a:srgbClr val="C12530"/>
                </a:solidFill>
                <a:latin typeface="Roboto"/>
                <a:ea typeface="Roboto"/>
                <a:cs typeface="Roboto"/>
                <a:sym typeface="Roboto"/>
              </a:defRPr>
            </a:lvl1pPr>
            <a:lvl2pPr algn="l" indent="-342900" lvl="1" marL="914400" marR="0" rtl="0">
              <a:lnSpc>
                <a:spcPct val="100000"/>
              </a:lnSpc>
              <a:spcBef>
                <a:spcPts val="400"/>
              </a:spcBef>
              <a:spcAft>
                <a:spcPts val="0"/>
              </a:spcAft>
              <a:buClr>
                <a:schemeClr val="dk1"/>
              </a:buClr>
              <a:buSzPts val="1800"/>
              <a:buFont typeface="Arial"/>
              <a:buChar char="•"/>
              <a:defRPr b="0" cap="none" i="0" strike="noStrike" sz="1800" u="none">
                <a:solidFill>
                  <a:schemeClr val="dk1"/>
                </a:solidFill>
                <a:latin typeface="Calibri"/>
                <a:ea typeface="Calibri"/>
                <a:cs typeface="Calibri"/>
                <a:sym typeface="Calibri"/>
              </a:defRPr>
            </a:lvl2pPr>
            <a:lvl3pPr algn="l" indent="-323850" lvl="2" marL="1371600" marR="0" rtl="0">
              <a:lnSpc>
                <a:spcPct val="100000"/>
              </a:lnSpc>
              <a:spcBef>
                <a:spcPts val="400"/>
              </a:spcBef>
              <a:spcAft>
                <a:spcPts val="0"/>
              </a:spcAft>
              <a:buClr>
                <a:schemeClr val="dk1"/>
              </a:buClr>
              <a:buSzPts val="1500"/>
              <a:buFont typeface="Arial"/>
              <a:buChar char="•"/>
              <a:defRPr b="0" cap="none" i="0" strike="noStrike" sz="1500" u="none">
                <a:solidFill>
                  <a:schemeClr val="dk1"/>
                </a:solidFill>
                <a:latin typeface="Calibri"/>
                <a:ea typeface="Calibri"/>
                <a:cs typeface="Calibri"/>
                <a:sym typeface="Calibri"/>
              </a:defRPr>
            </a:lvl3pPr>
            <a:lvl4pPr algn="l" indent="-317500" lvl="3" marL="1828800" marR="0" rtl="0">
              <a:lnSpc>
                <a:spcPct val="100000"/>
              </a:lnSpc>
              <a:spcBef>
                <a:spcPts val="400"/>
              </a:spcBef>
              <a:spcAft>
                <a:spcPts val="0"/>
              </a:spcAft>
              <a:buClr>
                <a:schemeClr val="dk1"/>
              </a:buClr>
              <a:buSzPts val="1400"/>
              <a:buFont typeface="Arial"/>
              <a:buChar char="•"/>
              <a:defRPr b="0" cap="none" i="0" strike="noStrike" sz="1400" u="none">
                <a:solidFill>
                  <a:schemeClr val="dk1"/>
                </a:solidFill>
                <a:latin typeface="Calibri"/>
                <a:ea typeface="Calibri"/>
                <a:cs typeface="Calibri"/>
                <a:sym typeface="Calibri"/>
              </a:defRPr>
            </a:lvl4pPr>
            <a:lvl5pPr algn="l" indent="-317500" lvl="4" marL="2286000" marR="0" rtl="0">
              <a:lnSpc>
                <a:spcPct val="100000"/>
              </a:lnSpc>
              <a:spcBef>
                <a:spcPts val="400"/>
              </a:spcBef>
              <a:spcAft>
                <a:spcPts val="0"/>
              </a:spcAft>
              <a:buClr>
                <a:schemeClr val="dk1"/>
              </a:buClr>
              <a:buSzPts val="1400"/>
              <a:buFont typeface="Arial"/>
              <a:buChar char="•"/>
              <a:defRPr b="0" cap="none" i="0" strike="noStrike" sz="1400" u="none">
                <a:solidFill>
                  <a:schemeClr val="dk1"/>
                </a:solidFill>
                <a:latin typeface="Calibri"/>
                <a:ea typeface="Calibri"/>
                <a:cs typeface="Calibri"/>
                <a:sym typeface="Calibri"/>
              </a:defRPr>
            </a:lvl5pPr>
            <a:lvl6pPr algn="l" indent="-317500" lvl="5" marL="27432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Calibri"/>
                <a:ea typeface="Calibri"/>
                <a:cs typeface="Calibri"/>
                <a:sym typeface="Calibri"/>
              </a:defRPr>
            </a:lvl6pPr>
            <a:lvl7pPr algn="l" indent="-317500" lvl="6" marL="32004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Calibri"/>
                <a:ea typeface="Calibri"/>
                <a:cs typeface="Calibri"/>
                <a:sym typeface="Calibri"/>
              </a:defRPr>
            </a:lvl7pPr>
            <a:lvl8pPr algn="l" indent="-317500" lvl="7" marL="36576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Calibri"/>
                <a:ea typeface="Calibri"/>
                <a:cs typeface="Calibri"/>
                <a:sym typeface="Calibri"/>
              </a:defRPr>
            </a:lvl8pPr>
            <a:lvl9pPr algn="l" indent="-317500" lvl="8" marL="4114800" marR="0" rtl="0">
              <a:lnSpc>
                <a:spcPct val="90000"/>
              </a:lnSpc>
              <a:spcBef>
                <a:spcPts val="400"/>
              </a:spcBef>
              <a:spcAft>
                <a:spcPts val="0"/>
              </a:spcAft>
              <a:buClr>
                <a:schemeClr val="dk1"/>
              </a:buClr>
              <a:buSzPts val="1400"/>
              <a:buFont typeface="Arial"/>
              <a:buChar char="•"/>
              <a:defRPr b="0" cap="none" i="0" strike="noStrike" sz="1400" u="none">
                <a:solidFill>
                  <a:schemeClr val="dk1"/>
                </a:solidFill>
                <a:latin typeface="Calibri"/>
                <a:ea typeface="Calibri"/>
                <a:cs typeface="Calibri"/>
                <a:sym typeface="Calibri"/>
              </a:defRPr>
            </a:lvl9pPr>
          </a:lstStyle>
          <a:p>
            <a:pPr algn="ctr" indent="-31750" marL="31750">
              <a:buFont typeface="Arial"/>
              <a:buNone/>
            </a:pPr>
            <a:r>
              <a:rPr lang="pt-BR" sz="1050"/>
              <a:t>Exemplo de mandado de imigração: não dá permissão à imigração para entrar na residência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5"/>
          <p:cNvSpPr txBox="1">
            <a:spLocks noGrp="1"/>
          </p:cNvSpPr>
          <p:nvPr>
            <p:ph type="title"/>
          </p:nvPr>
        </p:nvSpPr>
        <p:spPr>
          <a:xfrm>
            <a:off x="628650" y="434337"/>
            <a:ext cx="4453890" cy="5160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pt-BR" dirty="0"/>
              <a:t>Carteira de motorista</a:t>
            </a:r>
          </a:p>
        </p:txBody>
      </p:sp>
      <p:sp>
        <p:nvSpPr>
          <p:cNvPr id="425" name="Google Shape;425;p6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pt-BR" dirty="0"/>
              <a:t>VOCÊ DEVE: dirigir somente com uma carteira de motorista completa, não com uma permissão</a:t>
            </a:r>
          </a:p>
          <a:p>
            <a:pPr marL="0" lvl="0" indent="0" algn="l" rtl="0">
              <a:spcBef>
                <a:spcPts val="800"/>
              </a:spcBef>
              <a:spcAft>
                <a:spcPts val="0"/>
              </a:spcAft>
              <a:buNone/>
            </a:pPr>
            <a:r>
              <a:rPr lang="pt-BR" dirty="0"/>
              <a:t>PARA DIRIGIR com uma permissão, você deve ter alguém no carro que tenha:</a:t>
            </a:r>
          </a:p>
          <a:p>
            <a:pPr marL="914400" lvl="0" indent="-361950" algn="l" rtl="0">
              <a:spcBef>
                <a:spcPts val="800"/>
              </a:spcBef>
              <a:spcAft>
                <a:spcPts val="0"/>
              </a:spcAft>
              <a:buSzPts val="2100"/>
              <a:buAutoNum type="arabicParenR"/>
            </a:pPr>
            <a:r>
              <a:rPr lang="pt-BR" dirty="0"/>
              <a:t>Dirige há um ano</a:t>
            </a:r>
          </a:p>
          <a:p>
            <a:pPr marL="0" lvl="0" indent="0" algn="l" rtl="0">
              <a:spcBef>
                <a:spcPts val="800"/>
              </a:spcBef>
              <a:spcAft>
                <a:spcPts val="0"/>
              </a:spcAft>
              <a:buNone/>
            </a:pPr>
            <a:r>
              <a:rPr lang="pt-BR" dirty="0"/>
              <a:t>	2)	Acima de 21 anos </a:t>
            </a:r>
          </a:p>
          <a:p>
            <a:pPr marL="0" lvl="0" indent="0" algn="l" rtl="0">
              <a:spcBef>
                <a:spcPts val="800"/>
              </a:spcBef>
              <a:spcAft>
                <a:spcPts val="0"/>
              </a:spcAft>
              <a:buNone/>
            </a:pPr>
            <a:r>
              <a:rPr lang="pt-BR" dirty="0"/>
              <a:t>	3)	Sentado ao lado do motorista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Shape 429"/>
        <p:cNvGrpSpPr/>
        <p:nvPr/>
      </p:nvGrpSpPr>
      <p:grpSpPr>
        <a:xfrm>
          <a:off x="0" y="0"/>
          <a:ext cx="0" cy="0"/>
          <a:chOff x="0" y="0"/>
          <a:chExt cx="0" cy="0"/>
        </a:xfrm>
      </p:grpSpPr>
      <p:sp>
        <p:nvSpPr>
          <p:cNvPr id="430" name="Google Shape;430;p66"/>
          <p:cNvSpPr txBox="1">
            <a:spLocks noGrp="1"/>
          </p:cNvSpPr>
          <p:nvPr>
            <p:ph type="title"/>
          </p:nvPr>
        </p:nvSpPr>
        <p:spPr>
          <a:xfrm>
            <a:off x="533403" y="0"/>
            <a:ext cx="7543800" cy="1206900"/>
          </a:xfrm>
          <a:prstGeom prst="rect">
            <a:avLst/>
          </a:prstGeom>
          <a:noFill/>
          <a:ln>
            <a:noFill/>
          </a:ln>
        </p:spPr>
        <p:txBody>
          <a:bodyPr anchor="ctr" anchorCtr="0" bIns="34275" lIns="68575" rIns="68575" spcFirstLastPara="1" tIns="34275" wrap="square">
            <a:normAutofit/>
          </a:bodyPr>
          <a:lstStyle/>
          <a:p>
            <a:pPr algn="l" indent="0" lvl="0" marL="0" rtl="0">
              <a:lnSpc>
                <a:spcPct val="90000"/>
              </a:lnSpc>
              <a:spcBef>
                <a:spcPts val="0"/>
              </a:spcBef>
              <a:spcAft>
                <a:spcPts val="0"/>
              </a:spcAft>
              <a:buClr>
                <a:srgbClr val="3A71AB"/>
              </a:buClr>
              <a:buSzPts val="3000"/>
              <a:buFont typeface="Roboto"/>
              <a:buNone/>
            </a:pPr>
            <a:r>
              <a:rPr lang="pt-BR" sz="3000"/>
              <a:t>Se você for parado enquanto dirige...</a:t>
            </a:r>
          </a:p>
        </p:txBody>
      </p:sp>
      <p:sp>
        <p:nvSpPr>
          <p:cNvPr id="431" name="Google Shape;431;p66"/>
          <p:cNvSpPr txBox="1">
            <a:spLocks noGrp="1"/>
          </p:cNvSpPr>
          <p:nvPr>
            <p:ph idx="10" type="dt"/>
          </p:nvPr>
        </p:nvSpPr>
        <p:spPr>
          <a:xfrm>
            <a:off x="471488" y="3575447"/>
            <a:ext cx="1543200" cy="205500"/>
          </a:xfrm>
          <a:prstGeom prst="rect">
            <a:avLst/>
          </a:prstGeom>
          <a:noFill/>
          <a:ln>
            <a:noFill/>
          </a:ln>
        </p:spPr>
        <p:txBody>
          <a:bodyPr anchor="t" anchorCtr="0" bIns="34275" lIns="68575" rIns="68575" spcFirstLastPara="1" tIns="34275" wrap="square">
            <a:noAutofit/>
          </a:bodyPr>
          <a:lstStyle/>
          <a:p>
            <a:pPr algn="l" indent="0" lvl="0" marL="0" marR="0" rtl="0">
              <a:lnSpc>
                <a:spcPct val="100000"/>
              </a:lnSpc>
              <a:spcBef>
                <a:spcPts val="0"/>
              </a:spcBef>
              <a:spcAft>
                <a:spcPts val="0"/>
              </a:spcAft>
              <a:buSzPts val="1100"/>
              <a:buNone/>
            </a:pPr>
            <a:r>
              <a:rPr lang="pt-BR" sz="1100">
                <a:solidFill>
                  <a:srgbClr val="FFFFFF"/>
                </a:solidFill>
                <a:latin typeface="Arial"/>
                <a:ea typeface="Arial"/>
                <a:cs typeface="Arial"/>
                <a:sym typeface="Arial"/>
              </a:rPr>
              <a:t>20/04/2012</a:t>
            </a:r>
          </a:p>
        </p:txBody>
      </p:sp>
      <p:sp>
        <p:nvSpPr>
          <p:cNvPr id="432" name="Google Shape;432;p66"/>
          <p:cNvSpPr txBox="1">
            <a:spLocks noGrp="1"/>
          </p:cNvSpPr>
          <p:nvPr>
            <p:ph idx="11" type="ftr"/>
          </p:nvPr>
        </p:nvSpPr>
        <p:spPr>
          <a:xfrm>
            <a:off x="2271713" y="3575447"/>
            <a:ext cx="2314500" cy="205500"/>
          </a:xfrm>
          <a:prstGeom prst="rect">
            <a:avLst/>
          </a:prstGeom>
          <a:noFill/>
          <a:ln>
            <a:noFill/>
          </a:ln>
        </p:spPr>
        <p:txBody>
          <a:bodyPr anchor="t" anchorCtr="0" bIns="34275" lIns="68575" rIns="68575" spcFirstLastPara="1" tIns="34275" wrap="square">
            <a:noAutofit/>
          </a:bodyPr>
          <a:lstStyle/>
          <a:p>
            <a:pPr algn="ctr" indent="0" lvl="0" marL="0" marR="0" rtl="0">
              <a:lnSpc>
                <a:spcPct val="100000"/>
              </a:lnSpc>
              <a:spcBef>
                <a:spcPts val="0"/>
              </a:spcBef>
              <a:spcAft>
                <a:spcPts val="0"/>
              </a:spcAft>
              <a:buSzPts val="1100"/>
              <a:buNone/>
            </a:pPr>
            <a:r>
              <a:rPr lang="pt-BR" sz="900">
                <a:solidFill>
                  <a:srgbClr val="FFFFFF"/>
                </a:solidFill>
                <a:latin typeface="Arial"/>
                <a:ea typeface="Arial"/>
                <a:cs typeface="Arial"/>
                <a:sym typeface="Arial"/>
              </a:rPr>
              <a:t>www.miracoalition.org</a:t>
            </a:r>
          </a:p>
        </p:txBody>
      </p:sp>
      <p:sp>
        <p:nvSpPr>
          <p:cNvPr id="433" name="Google Shape;433;p66"/>
          <p:cNvSpPr txBox="1">
            <a:spLocks noGrp="1"/>
          </p:cNvSpPr>
          <p:nvPr>
            <p:ph idx="1" type="body"/>
          </p:nvPr>
        </p:nvSpPr>
        <p:spPr>
          <a:xfrm>
            <a:off x="404275" y="978299"/>
            <a:ext cx="7429500" cy="3557100"/>
          </a:xfrm>
          <a:prstGeom prst="rect">
            <a:avLst/>
          </a:prstGeom>
          <a:noFill/>
          <a:ln>
            <a:noFill/>
          </a:ln>
        </p:spPr>
        <p:txBody>
          <a:bodyPr anchor="t" anchorCtr="0" bIns="34275" lIns="68575" rIns="68575" spcFirstLastPara="1" tIns="34275" wrap="square">
            <a:noAutofit/>
          </a:bodyPr>
          <a:lstStyle/>
          <a:p>
            <a:pPr algn="ctr" indent="0" lvl="0" marL="0" rtl="0">
              <a:lnSpc>
                <a:spcPct val="100000"/>
              </a:lnSpc>
              <a:spcBef>
                <a:spcPts val="0"/>
              </a:spcBef>
              <a:spcAft>
                <a:spcPts val="0"/>
              </a:spcAft>
              <a:buNone/>
            </a:pPr>
            <a:r>
              <a:rPr b="1" dirty="0" lang="pt-BR" sz="2000"/>
              <a:t>Se você mora em Massachusetts, tem direito a obter uma carteira de motorista independentemente do status de imigração!</a:t>
            </a:r>
          </a:p>
          <a:p>
            <a:pPr algn="l" indent="0" lvl="0" marL="0" rtl="0">
              <a:spcBef>
                <a:spcPts val="0"/>
              </a:spcBef>
              <a:spcAft>
                <a:spcPts val="0"/>
              </a:spcAft>
              <a:buNone/>
            </a:pPr>
            <a:endParaRPr dirty="0" sz="1400"/>
          </a:p>
          <a:p>
            <a:pPr algn="l" indent="-177800" lvl="0" marL="177800" rtl="0">
              <a:lnSpc>
                <a:spcPct val="100000"/>
              </a:lnSpc>
              <a:spcBef>
                <a:spcPts val="0"/>
              </a:spcBef>
              <a:spcAft>
                <a:spcPts val="0"/>
              </a:spcAft>
              <a:buClr>
                <a:srgbClr val="C12530"/>
              </a:buClr>
              <a:buSzPts val="2000"/>
              <a:buChar char="•"/>
            </a:pPr>
            <a:r>
              <a:rPr dirty="0" lang="pt-BR" sz="2000"/>
              <a:t>Permaneça no carro. Coloque suas mãos no volante para que o policial possa vê-las. </a:t>
            </a:r>
          </a:p>
          <a:p>
            <a:pPr algn="l" indent="-177800" lvl="0" marL="177800" rtl="0">
              <a:lnSpc>
                <a:spcPct val="100000"/>
              </a:lnSpc>
              <a:spcBef>
                <a:spcPts val="0"/>
              </a:spcBef>
              <a:spcAft>
                <a:spcPts val="0"/>
              </a:spcAft>
              <a:buClr>
                <a:srgbClr val="C12530"/>
              </a:buClr>
              <a:buSzPts val="2000"/>
              <a:buChar char="•"/>
            </a:pPr>
            <a:r>
              <a:rPr dirty="0" lang="pt-BR" sz="2000"/>
              <a:t>Você não precisa responder a nenhuma pergunta, mas o motorista deve fornecer nome e endereço. Mostre o seu cartão </a:t>
            </a:r>
            <a:r>
              <a:rPr dirty="0" err="1" lang="pt-BR" sz="2000"/>
              <a:t>KYR</a:t>
            </a:r>
            <a:r>
              <a:rPr dirty="0" lang="pt-BR" sz="2000"/>
              <a:t>.</a:t>
            </a:r>
          </a:p>
          <a:p>
            <a:pPr algn="l" indent="-177800" lvl="0" marL="177800" rtl="0">
              <a:lnSpc>
                <a:spcPct val="100000"/>
              </a:lnSpc>
              <a:spcBef>
                <a:spcPts val="0"/>
              </a:spcBef>
              <a:spcAft>
                <a:spcPts val="0"/>
              </a:spcAft>
              <a:buClr>
                <a:srgbClr val="C12530"/>
              </a:buClr>
              <a:buSzPts val="2000"/>
              <a:buChar char="•"/>
            </a:pPr>
            <a:r>
              <a:rPr dirty="0" lang="pt-BR" sz="2000"/>
              <a:t>A polícia pode revistar seu carro se tiver causa provável para acreditar que você esteve envolvido em um crime</a:t>
            </a:r>
          </a:p>
          <a:p>
            <a:pPr algn="l" indent="-177800" lvl="1" marL="520700" rtl="0">
              <a:lnSpc>
                <a:spcPct val="100000"/>
              </a:lnSpc>
              <a:spcBef>
                <a:spcPts val="400"/>
              </a:spcBef>
              <a:spcAft>
                <a:spcPts val="0"/>
              </a:spcAft>
              <a:buClr>
                <a:schemeClr val="dk1"/>
              </a:buClr>
              <a:buSzPts val="1800"/>
              <a:buChar char="•"/>
            </a:pPr>
            <a:r>
              <a:rPr b="1" dirty="0" lang="pt-BR"/>
              <a:t>DECLARAR CLARAMENTE QUE VOCÊ NÃO CONSENTE COM A BUSCA</a:t>
            </a:r>
          </a:p>
          <a:p>
            <a:pPr algn="l" indent="-177800" lvl="0" marL="177800" rtl="0">
              <a:lnSpc>
                <a:spcPct val="100000"/>
              </a:lnSpc>
              <a:spcBef>
                <a:spcPts val="800"/>
              </a:spcBef>
              <a:spcAft>
                <a:spcPts val="0"/>
              </a:spcAft>
              <a:buClr>
                <a:srgbClr val="C12530"/>
              </a:buClr>
              <a:buSzPts val="2000"/>
              <a:buChar char="•"/>
            </a:pPr>
            <a:r>
              <a:rPr b="1" dirty="0" lang="pt-BR" sz="2000"/>
              <a:t>Não forneça documentos falsos</a:t>
            </a:r>
          </a:p>
        </p:txBody>
      </p:sp>
      <p:pic>
        <p:nvPicPr>
          <p:cNvPr id="434" name="Google Shape;434;p66"/>
          <p:cNvPicPr preferRelativeResize="0"/>
          <p:nvPr/>
        </p:nvPicPr>
        <p:blipFill rotWithShape="1">
          <a:blip r:embed="rId3">
            <a:alphaModFix/>
          </a:blip>
          <a:srcRect l="37" r="22"/>
          <a:stretch/>
        </p:blipFill>
        <p:spPr>
          <a:xfrm>
            <a:off x="7166000" y="2053372"/>
            <a:ext cx="1849600" cy="1624825"/>
          </a:xfrm>
          <a:prstGeom prst="rect">
            <a:avLst/>
          </a:prstGeom>
          <a:noFill/>
          <a:ln>
            <a:noFill/>
          </a:ln>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Shape 438"/>
        <p:cNvGrpSpPr/>
        <p:nvPr/>
      </p:nvGrpSpPr>
      <p:grpSpPr>
        <a:xfrm>
          <a:off x="0" y="0"/>
          <a:ext cx="0" cy="0"/>
          <a:chOff x="0" y="0"/>
          <a:chExt cx="0" cy="0"/>
        </a:xfrm>
      </p:grpSpPr>
      <p:sp>
        <p:nvSpPr>
          <p:cNvPr id="439" name="Google Shape;439;p67"/>
          <p:cNvSpPr txBox="1">
            <a:spLocks noGrp="1"/>
          </p:cNvSpPr>
          <p:nvPr>
            <p:ph type="title"/>
          </p:nvPr>
        </p:nvSpPr>
        <p:spPr>
          <a:xfrm>
            <a:off x="330979" y="259713"/>
            <a:ext cx="8915400" cy="857400"/>
          </a:xfrm>
          <a:prstGeom prst="rect">
            <a:avLst/>
          </a:prstGeom>
          <a:noFill/>
          <a:ln>
            <a:noFill/>
          </a:ln>
        </p:spPr>
        <p:txBody>
          <a:bodyPr anchor="ctr" anchorCtr="0" bIns="34275" lIns="68575" rIns="68575" spcFirstLastPara="1" tIns="34275" wrap="square">
            <a:noAutofit/>
          </a:bodyPr>
          <a:lstStyle/>
          <a:p>
            <a:pPr algn="l" indent="0" lvl="0" marL="0" rtl="0">
              <a:lnSpc>
                <a:spcPct val="90000"/>
              </a:lnSpc>
              <a:spcBef>
                <a:spcPts val="0"/>
              </a:spcBef>
              <a:spcAft>
                <a:spcPts val="0"/>
              </a:spcAft>
              <a:buClr>
                <a:srgbClr val="3A71AB"/>
              </a:buClr>
              <a:buSzPts val="3000"/>
              <a:buFont typeface="Roboto"/>
              <a:buNone/>
            </a:pPr>
            <a:r>
              <a:rPr dirty="0" lang="pt-BR" sz="2800"/>
              <a:t>Se a imigração ou a polícia o detiver em público...</a:t>
            </a:r>
          </a:p>
        </p:txBody>
      </p:sp>
      <p:sp>
        <p:nvSpPr>
          <p:cNvPr id="440" name="Google Shape;440;p67"/>
          <p:cNvSpPr txBox="1">
            <a:spLocks noGrp="1"/>
          </p:cNvSpPr>
          <p:nvPr>
            <p:ph idx="1" type="body"/>
          </p:nvPr>
        </p:nvSpPr>
        <p:spPr>
          <a:xfrm>
            <a:off x="200338" y="1117113"/>
            <a:ext cx="7280700" cy="3791100"/>
          </a:xfrm>
          <a:prstGeom prst="rect">
            <a:avLst/>
          </a:prstGeom>
          <a:noFill/>
          <a:ln>
            <a:noFill/>
          </a:ln>
        </p:spPr>
        <p:txBody>
          <a:bodyPr anchor="t" anchorCtr="0" bIns="34275" lIns="68575" rIns="68575" spcFirstLastPara="1" tIns="34275" wrap="square">
            <a:noAutofit/>
          </a:bodyPr>
          <a:lstStyle/>
          <a:p>
            <a:pPr algn="l" indent="-177800" lvl="0" marL="177800" rtl="0">
              <a:lnSpc>
                <a:spcPct val="100000"/>
              </a:lnSpc>
              <a:spcBef>
                <a:spcPts val="0"/>
              </a:spcBef>
              <a:spcAft>
                <a:spcPts val="0"/>
              </a:spcAft>
              <a:buClr>
                <a:srgbClr val="C12530"/>
              </a:buClr>
              <a:buSzPts val="1800"/>
              <a:buChar char="•"/>
            </a:pPr>
            <a:r>
              <a:rPr dirty="0" lang="pt-BR" sz="1800"/>
              <a:t>Mantenha a calma - Não corra nem resista à prisão!</a:t>
            </a:r>
          </a:p>
          <a:p>
            <a:pPr algn="l" indent="-177800" lvl="0" marL="177800" rtl="0">
              <a:lnSpc>
                <a:spcPct val="100000"/>
              </a:lnSpc>
              <a:spcBef>
                <a:spcPts val="800"/>
              </a:spcBef>
              <a:spcAft>
                <a:spcPts val="0"/>
              </a:spcAft>
              <a:buClr>
                <a:srgbClr val="C12530"/>
              </a:buClr>
              <a:buSzPts val="1800"/>
              <a:buChar char="•"/>
            </a:pPr>
            <a:r>
              <a:rPr dirty="0" lang="pt-BR" sz="1800"/>
              <a:t>Pergunte se você está preso ou livre para sair. </a:t>
            </a:r>
          </a:p>
          <a:p>
            <a:pPr algn="l" indent="-177800" lvl="0" marL="177800" rtl="0">
              <a:lnSpc>
                <a:spcPct val="100000"/>
              </a:lnSpc>
              <a:spcBef>
                <a:spcPts val="800"/>
              </a:spcBef>
              <a:spcAft>
                <a:spcPts val="0"/>
              </a:spcAft>
              <a:buClr>
                <a:srgbClr val="C12530"/>
              </a:buClr>
              <a:buSzPts val="1800"/>
              <a:buChar char="•"/>
            </a:pPr>
            <a:r>
              <a:rPr b="1" dirty="0" lang="pt-BR" sz="1800"/>
              <a:t>Permaneça em silêncio e diga que deseja falar com um advogado. </a:t>
            </a:r>
          </a:p>
          <a:p>
            <a:pPr algn="l" indent="-177800" lvl="0" marL="177800" rtl="0">
              <a:lnSpc>
                <a:spcPct val="100000"/>
              </a:lnSpc>
              <a:spcBef>
                <a:spcPts val="800"/>
              </a:spcBef>
              <a:spcAft>
                <a:spcPts val="0"/>
              </a:spcAft>
              <a:buClr>
                <a:srgbClr val="C12530"/>
              </a:buClr>
              <a:buSzPts val="1800"/>
              <a:buChar char="•"/>
            </a:pPr>
            <a:r>
              <a:rPr dirty="0" lang="pt-BR" sz="1800"/>
              <a:t>Você tem o direito de não ter suas impressões digitais coletadas, a menos que esteja sendo preso.</a:t>
            </a:r>
          </a:p>
          <a:p>
            <a:pPr algn="l" indent="-177800" lvl="0" marL="177800" rtl="0">
              <a:lnSpc>
                <a:spcPct val="100000"/>
              </a:lnSpc>
              <a:spcBef>
                <a:spcPts val="800"/>
              </a:spcBef>
              <a:spcAft>
                <a:spcPts val="0"/>
              </a:spcAft>
              <a:buClr>
                <a:srgbClr val="C12530"/>
              </a:buClr>
              <a:buSzPts val="1800"/>
              <a:buChar char="•"/>
            </a:pPr>
            <a:r>
              <a:rPr dirty="0" lang="pt-BR" sz="1800"/>
              <a:t>A polícia pode revistá-lo se tiver uma suspeita razoável de que você está armado e é perigoso. </a:t>
            </a:r>
          </a:p>
          <a:p>
            <a:pPr algn="l" indent="-177800" lvl="0" marL="177800" rtl="0">
              <a:lnSpc>
                <a:spcPct val="100000"/>
              </a:lnSpc>
              <a:spcBef>
                <a:spcPts val="800"/>
              </a:spcBef>
              <a:spcAft>
                <a:spcPts val="0"/>
              </a:spcAft>
              <a:buClr>
                <a:srgbClr val="C12530"/>
              </a:buClr>
              <a:buSzPts val="1800"/>
              <a:buChar char="•"/>
            </a:pPr>
            <a:r>
              <a:rPr dirty="0" lang="pt-BR" sz="1800"/>
              <a:t>Se você tiver documentos de imigração válidos e for maior de 18 anos, a lei exige que você tenha esses documentos consigo. </a:t>
            </a:r>
          </a:p>
          <a:p>
            <a:pPr algn="l" indent="-177800" lvl="0" marL="177800" rtl="0">
              <a:lnSpc>
                <a:spcPct val="100000"/>
              </a:lnSpc>
              <a:spcBef>
                <a:spcPts val="800"/>
              </a:spcBef>
              <a:spcAft>
                <a:spcPts val="0"/>
              </a:spcAft>
              <a:buSzPts val="1800"/>
              <a:buChar char="•"/>
            </a:pPr>
            <a:r>
              <a:rPr dirty="0" lang="pt-BR" sz="1800"/>
              <a:t>Você tem o direito a um advogado. Peça para chamar um advogado.</a:t>
            </a:r>
          </a:p>
          <a:p>
            <a:pPr algn="ctr" indent="0" lvl="1" marL="342900" rtl="0">
              <a:lnSpc>
                <a:spcPct val="100000"/>
              </a:lnSpc>
              <a:spcBef>
                <a:spcPts val="400"/>
              </a:spcBef>
              <a:spcAft>
                <a:spcPts val="0"/>
              </a:spcAft>
              <a:buClr>
                <a:schemeClr val="dk1"/>
              </a:buClr>
              <a:buSzPts val="2400"/>
              <a:buNone/>
            </a:pPr>
            <a:r>
              <a:rPr b="1" dirty="0" lang="pt-BR" sz="2400"/>
              <a:t>Nunca forneça documentos falsos!</a:t>
            </a:r>
          </a:p>
        </p:txBody>
      </p:sp>
      <p:pic>
        <p:nvPicPr>
          <p:cNvPr id="441" name="Google Shape;441;p67"/>
          <p:cNvPicPr preferRelativeResize="0"/>
          <p:nvPr/>
        </p:nvPicPr>
        <p:blipFill rotWithShape="1">
          <a:blip r:embed="rId3">
            <a:alphaModFix/>
          </a:blip>
          <a:srcRect b="64" r="15" t="74"/>
          <a:stretch/>
        </p:blipFill>
        <p:spPr>
          <a:xfrm>
            <a:off x="7608016" y="1366225"/>
            <a:ext cx="1350171" cy="15049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8"/>
          <p:cNvSpPr txBox="1">
            <a:spLocks noGrp="1"/>
          </p:cNvSpPr>
          <p:nvPr>
            <p:ph type="title"/>
          </p:nvPr>
        </p:nvSpPr>
        <p:spPr>
          <a:xfrm>
            <a:off x="596542" y="380828"/>
            <a:ext cx="4155300" cy="51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A71AB"/>
              </a:buClr>
              <a:buSzPts val="3000"/>
              <a:buFont typeface="Roboto"/>
              <a:buNone/>
            </a:pPr>
            <a:r>
              <a:rPr lang="pt-BR" sz="3000"/>
              <a:t>Como estar preparado</a:t>
            </a:r>
          </a:p>
        </p:txBody>
      </p:sp>
      <p:sp>
        <p:nvSpPr>
          <p:cNvPr id="447" name="Google Shape;447;p68"/>
          <p:cNvSpPr txBox="1">
            <a:spLocks noGrp="1"/>
          </p:cNvSpPr>
          <p:nvPr>
            <p:ph type="body" idx="1"/>
          </p:nvPr>
        </p:nvSpPr>
        <p:spPr>
          <a:xfrm>
            <a:off x="628650" y="1081926"/>
            <a:ext cx="7886700" cy="3550800"/>
          </a:xfrm>
          <a:prstGeom prst="rect">
            <a:avLst/>
          </a:prstGeom>
          <a:noFill/>
          <a:ln>
            <a:noFill/>
          </a:ln>
        </p:spPr>
        <p:txBody>
          <a:bodyPr spcFirstLastPara="1" wrap="square" lIns="68575" tIns="34275" rIns="68575" bIns="34275" anchor="t" anchorCtr="0">
            <a:normAutofit/>
          </a:bodyPr>
          <a:lstStyle/>
          <a:p>
            <a:pPr marL="177800" lvl="0" indent="-177800" algn="l" rtl="0">
              <a:lnSpc>
                <a:spcPct val="115000"/>
              </a:lnSpc>
              <a:spcBef>
                <a:spcPts val="0"/>
              </a:spcBef>
              <a:spcAft>
                <a:spcPts val="0"/>
              </a:spcAft>
              <a:buClr>
                <a:schemeClr val="dk1"/>
              </a:buClr>
              <a:buSzPts val="2000"/>
              <a:buChar char="•"/>
            </a:pPr>
            <a:r>
              <a:rPr lang="pt-BR" sz="2000">
                <a:solidFill>
                  <a:schemeClr val="dk1"/>
                </a:solidFill>
              </a:rPr>
              <a:t>Conheça seus direitos caso um policial lhe faça perguntas ou vá até sua casa.</a:t>
            </a:r>
          </a:p>
          <a:p>
            <a:pPr marL="177800" lvl="0" indent="-177800" algn="l" rtl="0">
              <a:lnSpc>
                <a:spcPct val="115000"/>
              </a:lnSpc>
              <a:spcBef>
                <a:spcPts val="800"/>
              </a:spcBef>
              <a:spcAft>
                <a:spcPts val="0"/>
              </a:spcAft>
              <a:buClr>
                <a:schemeClr val="dk1"/>
              </a:buClr>
              <a:buSzPts val="2000"/>
              <a:buChar char="•"/>
            </a:pPr>
            <a:r>
              <a:rPr lang="pt-BR" sz="2000">
                <a:solidFill>
                  <a:schemeClr val="dk1"/>
                </a:solidFill>
              </a:rPr>
              <a:t>Memorize os números de telefone dos membros de sua família e/ou de um advogado/organização de sua confiança. </a:t>
            </a:r>
            <a:r>
              <a:rPr lang="pt-BR" sz="2000" b="1">
                <a:solidFill>
                  <a:schemeClr val="dk1"/>
                </a:solidFill>
              </a:rPr>
              <a:t>Talvez você só possa fazer uma ligação telefônica enquanto estiver detido!</a:t>
            </a:r>
          </a:p>
          <a:p>
            <a:pPr marL="177800" lvl="0" indent="-177800" algn="l" rtl="0">
              <a:lnSpc>
                <a:spcPct val="115000"/>
              </a:lnSpc>
              <a:spcBef>
                <a:spcPts val="800"/>
              </a:spcBef>
              <a:spcAft>
                <a:spcPts val="0"/>
              </a:spcAft>
              <a:buClr>
                <a:schemeClr val="dk1"/>
              </a:buClr>
              <a:buSzPts val="2000"/>
              <a:buChar char="•"/>
            </a:pPr>
            <a:r>
              <a:rPr lang="pt-BR" sz="2000">
                <a:solidFill>
                  <a:schemeClr val="dk1"/>
                </a:solidFill>
              </a:rPr>
              <a:t>Pense em um cidadão americano ou em alguém com status de imigrante em quem você confie e que possa pagar a fiança se um juiz de imigração lhe conceder uma.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9"/>
          <p:cNvSpPr txBox="1">
            <a:spLocks noGrp="1"/>
          </p:cNvSpPr>
          <p:nvPr>
            <p:ph type="title"/>
          </p:nvPr>
        </p:nvSpPr>
        <p:spPr>
          <a:xfrm>
            <a:off x="576210" y="92341"/>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A71AB"/>
              </a:buClr>
              <a:buSzPts val="3000"/>
              <a:buFont typeface="Roboto"/>
              <a:buNone/>
            </a:pPr>
            <a:r>
              <a:rPr lang="pt-BR" sz="3000"/>
              <a:t>Prisão e detenção</a:t>
            </a:r>
          </a:p>
        </p:txBody>
      </p:sp>
      <p:sp>
        <p:nvSpPr>
          <p:cNvPr id="454" name="Google Shape;454;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pt-BR" sz="1100">
                <a:solidFill>
                  <a:srgbClr val="FFFFFF"/>
                </a:solidFill>
                <a:latin typeface="Arial"/>
                <a:ea typeface="Arial"/>
                <a:cs typeface="Arial"/>
                <a:sym typeface="Arial"/>
              </a:rPr>
              <a:t>20/08/2012</a:t>
            </a:r>
          </a:p>
        </p:txBody>
      </p:sp>
      <p:sp>
        <p:nvSpPr>
          <p:cNvPr id="455" name="Google Shape;455;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SzPts val="1100"/>
              <a:buNone/>
            </a:pPr>
            <a:r>
              <a:rPr lang="pt-BR" sz="900">
                <a:solidFill>
                  <a:srgbClr val="FFFFFF"/>
                </a:solidFill>
                <a:latin typeface="Arial"/>
                <a:ea typeface="Arial"/>
                <a:cs typeface="Arial"/>
                <a:sym typeface="Arial"/>
              </a:rPr>
              <a:t>www.miracoalition.org</a:t>
            </a:r>
          </a:p>
        </p:txBody>
      </p:sp>
      <p:sp>
        <p:nvSpPr>
          <p:cNvPr id="456" name="Google Shape;456;p69"/>
          <p:cNvSpPr txBox="1">
            <a:spLocks noGrp="1"/>
          </p:cNvSpPr>
          <p:nvPr>
            <p:ph type="body" idx="1"/>
          </p:nvPr>
        </p:nvSpPr>
        <p:spPr>
          <a:xfrm>
            <a:off x="1369219" y="1145381"/>
            <a:ext cx="6378000" cy="3429000"/>
          </a:xfrm>
          <a:prstGeom prst="rect">
            <a:avLst/>
          </a:prstGeom>
          <a:noFill/>
          <a:ln>
            <a:noFill/>
          </a:ln>
        </p:spPr>
        <p:txBody>
          <a:bodyPr spcFirstLastPara="1" wrap="square" lIns="68575" tIns="34275" rIns="68575" bIns="34275" anchor="t" anchorCtr="0">
            <a:normAutofit/>
          </a:bodyPr>
          <a:lstStyle/>
          <a:p>
            <a:pPr marL="177800" lvl="0" indent="-38100" algn="l" rtl="0">
              <a:lnSpc>
                <a:spcPct val="100000"/>
              </a:lnSpc>
              <a:spcBef>
                <a:spcPts val="0"/>
              </a:spcBef>
              <a:spcAft>
                <a:spcPts val="0"/>
              </a:spcAft>
              <a:buClr>
                <a:srgbClr val="C12530"/>
              </a:buClr>
              <a:buSzPts val="2100"/>
              <a:buNone/>
            </a:pPr>
            <a:endParaRPr>
              <a:latin typeface="Times New Roman"/>
              <a:ea typeface="Times New Roman"/>
              <a:cs typeface="Times New Roman"/>
              <a:sym typeface="Times New Roman"/>
            </a:endParaRPr>
          </a:p>
          <a:p>
            <a:pPr marL="177800" lvl="0" indent="-38100" algn="l" rtl="0">
              <a:lnSpc>
                <a:spcPct val="100000"/>
              </a:lnSpc>
              <a:spcBef>
                <a:spcPts val="800"/>
              </a:spcBef>
              <a:spcAft>
                <a:spcPts val="0"/>
              </a:spcAft>
              <a:buClr>
                <a:srgbClr val="C12530"/>
              </a:buClr>
              <a:buSzPts val="2100"/>
              <a:buNone/>
            </a:pPr>
            <a:endParaRPr/>
          </a:p>
        </p:txBody>
      </p:sp>
      <p:sp>
        <p:nvSpPr>
          <p:cNvPr id="457" name="Google Shape;457;p69"/>
          <p:cNvSpPr/>
          <p:nvPr/>
        </p:nvSpPr>
        <p:spPr>
          <a:xfrm>
            <a:off x="360435" y="1006652"/>
            <a:ext cx="6229500" cy="3765600"/>
          </a:xfrm>
          <a:prstGeom prst="rect">
            <a:avLst/>
          </a:prstGeom>
          <a:noFill/>
          <a:ln>
            <a:noFill/>
          </a:ln>
        </p:spPr>
        <p:txBody>
          <a:bodyPr spcFirstLastPara="1" wrap="square" lIns="91425" tIns="45725" rIns="91425" bIns="45725" anchor="t" anchorCtr="0">
            <a:noAutofit/>
          </a:bodyPr>
          <a:lstStyle/>
          <a:p>
            <a:pPr marL="254000" marR="0" lvl="0" indent="-254000" algn="l" rtl="0">
              <a:lnSpc>
                <a:spcPct val="100000"/>
              </a:lnSpc>
              <a:spcBef>
                <a:spcPts val="0"/>
              </a:spcBef>
              <a:spcAft>
                <a:spcPts val="0"/>
              </a:spcAft>
              <a:buClr>
                <a:schemeClr val="dk1"/>
              </a:buClr>
              <a:buSzPts val="1800"/>
              <a:buFont typeface="Noto Sans Symbols"/>
              <a:buChar char="▪"/>
            </a:pPr>
            <a:r>
              <a:rPr lang="pt-BR" sz="1800" i="0" strike="noStrike" cap="none" dirty="0">
                <a:solidFill>
                  <a:schemeClr val="dk1"/>
                </a:solidFill>
                <a:latin typeface="Calibri"/>
                <a:ea typeface="Calibri"/>
                <a:cs typeface="Calibri"/>
                <a:sym typeface="Calibri"/>
              </a:rPr>
              <a:t>Se você for preso ou detido, </a:t>
            </a:r>
            <a:r>
              <a:rPr lang="pt-BR" sz="1800" b="1" i="0" u="sng" strike="noStrike" cap="none" dirty="0">
                <a:solidFill>
                  <a:schemeClr val="dk1"/>
                </a:solidFill>
                <a:latin typeface="Calibri"/>
                <a:ea typeface="Calibri"/>
                <a:cs typeface="Calibri"/>
                <a:sym typeface="Calibri"/>
              </a:rPr>
              <a:t>NÃO</a:t>
            </a:r>
            <a:r>
              <a:rPr lang="pt-BR" sz="1800" i="0" strike="noStrike" cap="none" dirty="0">
                <a:solidFill>
                  <a:schemeClr val="dk1"/>
                </a:solidFill>
                <a:latin typeface="Calibri"/>
                <a:ea typeface="Calibri"/>
                <a:cs typeface="Calibri"/>
                <a:sym typeface="Calibri"/>
              </a:rPr>
              <a:t>:</a:t>
            </a:r>
          </a:p>
          <a:p>
            <a:pPr marL="558800" marR="0" lvl="1" indent="-215900" algn="l" rtl="0">
              <a:lnSpc>
                <a:spcPct val="100000"/>
              </a:lnSpc>
              <a:spcBef>
                <a:spcPts val="400"/>
              </a:spcBef>
              <a:spcAft>
                <a:spcPts val="0"/>
              </a:spcAft>
              <a:buClr>
                <a:schemeClr val="dk1"/>
              </a:buClr>
              <a:buSzPts val="1800"/>
              <a:buFont typeface="Noto Sans Symbols"/>
              <a:buChar char="▪"/>
            </a:pPr>
            <a:r>
              <a:rPr lang="pt-BR" sz="1800" dirty="0">
                <a:solidFill>
                  <a:schemeClr val="dk1"/>
                </a:solidFill>
                <a:latin typeface="Calibri"/>
                <a:ea typeface="Calibri"/>
                <a:cs typeface="Calibri"/>
                <a:sym typeface="Calibri"/>
              </a:rPr>
              <a:t>Assine qualquer coisa ou aceite “saída voluntária” sem a orientação de um advogado</a:t>
            </a:r>
          </a:p>
          <a:p>
            <a:pPr marL="558800" marR="0" lvl="1" indent="-215900" algn="l" rtl="0">
              <a:lnSpc>
                <a:spcPct val="100000"/>
              </a:lnSpc>
              <a:spcBef>
                <a:spcPts val="400"/>
              </a:spcBef>
              <a:spcAft>
                <a:spcPts val="0"/>
              </a:spcAft>
              <a:buClr>
                <a:schemeClr val="dk1"/>
              </a:buClr>
              <a:buSzPts val="1800"/>
              <a:buFont typeface="Noto Sans Symbols"/>
              <a:buChar char="▪"/>
            </a:pPr>
            <a:r>
              <a:rPr lang="pt-BR" sz="1800" dirty="0">
                <a:solidFill>
                  <a:schemeClr val="dk1"/>
                </a:solidFill>
                <a:latin typeface="Calibri"/>
                <a:ea typeface="Calibri"/>
                <a:cs typeface="Calibri"/>
                <a:sym typeface="Calibri"/>
              </a:rPr>
              <a:t>Confie nos agentes de imigração para que lhe forneçam informações sobre seus direitos; peça informações a um advogado.</a:t>
            </a:r>
          </a:p>
          <a:p>
            <a:pPr marL="254000" marR="0" lvl="0" indent="-254000" algn="l" rtl="0">
              <a:lnSpc>
                <a:spcPct val="100000"/>
              </a:lnSpc>
              <a:spcBef>
                <a:spcPts val="400"/>
              </a:spcBef>
              <a:spcAft>
                <a:spcPts val="0"/>
              </a:spcAft>
              <a:buClr>
                <a:schemeClr val="dk1"/>
              </a:buClr>
              <a:buSzPts val="1800"/>
              <a:buFont typeface="Noto Sans Symbols"/>
              <a:buChar char="▪"/>
            </a:pPr>
            <a:r>
              <a:rPr lang="pt-BR" sz="1800" b="0" i="0" u="none" strike="noStrike" cap="none" dirty="0">
                <a:solidFill>
                  <a:schemeClr val="dk1"/>
                </a:solidFill>
                <a:latin typeface="Calibri"/>
                <a:ea typeface="Calibri"/>
                <a:cs typeface="Calibri"/>
                <a:sym typeface="Calibri"/>
              </a:rPr>
              <a:t>Você tem um direito a: </a:t>
            </a:r>
          </a:p>
          <a:p>
            <a:pPr marL="558800" marR="0" lvl="1" indent="-215900" algn="l" rtl="0">
              <a:lnSpc>
                <a:spcPct val="100000"/>
              </a:lnSpc>
              <a:spcBef>
                <a:spcPts val="400"/>
              </a:spcBef>
              <a:spcAft>
                <a:spcPts val="0"/>
              </a:spcAft>
              <a:buClr>
                <a:schemeClr val="dk1"/>
              </a:buClr>
              <a:buSzPts val="1800"/>
              <a:buFont typeface="Noto Sans Symbols"/>
              <a:buChar char="▪"/>
            </a:pPr>
            <a:r>
              <a:rPr lang="pt-BR" sz="1800" b="1" i="0" u="sng" strike="noStrike" cap="none" dirty="0">
                <a:solidFill>
                  <a:schemeClr val="dk1"/>
                </a:solidFill>
                <a:latin typeface="Calibri"/>
                <a:ea typeface="Calibri"/>
                <a:cs typeface="Calibri"/>
                <a:sym typeface="Calibri"/>
              </a:rPr>
              <a:t>Permanecer em silêncio</a:t>
            </a:r>
            <a:r>
              <a:rPr lang="pt-BR" sz="1800" i="0" strike="noStrike" cap="none" dirty="0">
                <a:solidFill>
                  <a:schemeClr val="dk1"/>
                </a:solidFill>
                <a:latin typeface="Calibri"/>
                <a:ea typeface="Calibri"/>
                <a:cs typeface="Calibri"/>
                <a:sym typeface="Calibri"/>
              </a:rPr>
              <a:t>.</a:t>
            </a:r>
            <a:r>
              <a:rPr lang="pt-BR" sz="1800" b="0" i="0" u="none" strike="noStrike" cap="none" dirty="0">
                <a:solidFill>
                  <a:schemeClr val="dk1"/>
                </a:solidFill>
                <a:latin typeface="Calibri"/>
                <a:ea typeface="Calibri"/>
                <a:cs typeface="Calibri"/>
                <a:sym typeface="Calibri"/>
              </a:rPr>
              <a:t> </a:t>
            </a:r>
          </a:p>
          <a:p>
            <a:pPr marL="558800" marR="0" lvl="1" indent="-215900" algn="l" rtl="0">
              <a:lnSpc>
                <a:spcPct val="100000"/>
              </a:lnSpc>
              <a:spcBef>
                <a:spcPts val="400"/>
              </a:spcBef>
              <a:spcAft>
                <a:spcPts val="0"/>
              </a:spcAft>
              <a:buClr>
                <a:schemeClr val="dk1"/>
              </a:buClr>
              <a:buSzPts val="1800"/>
              <a:buFont typeface="Noto Sans Symbols"/>
              <a:buChar char="▪"/>
            </a:pPr>
            <a:r>
              <a:rPr lang="pt-BR" sz="1800" b="0" i="0" u="none" strike="noStrike" cap="none" dirty="0">
                <a:solidFill>
                  <a:schemeClr val="dk1"/>
                </a:solidFill>
                <a:latin typeface="Calibri"/>
                <a:ea typeface="Calibri"/>
                <a:cs typeface="Calibri"/>
                <a:sym typeface="Calibri"/>
              </a:rPr>
              <a:t>Ligue para um advogado ou membro da família</a:t>
            </a:r>
          </a:p>
          <a:p>
            <a:pPr marL="558800" marR="0" lvl="1" indent="-215900" algn="l" rtl="0">
              <a:lnSpc>
                <a:spcPct val="100000"/>
              </a:lnSpc>
              <a:spcBef>
                <a:spcPts val="400"/>
              </a:spcBef>
              <a:spcAft>
                <a:spcPts val="0"/>
              </a:spcAft>
              <a:buClr>
                <a:schemeClr val="dk1"/>
              </a:buClr>
              <a:buSzPts val="1800"/>
              <a:buFont typeface="Noto Sans Symbols"/>
              <a:buChar char="▪"/>
            </a:pPr>
            <a:r>
              <a:rPr lang="pt-BR" sz="1800" b="0" i="0" u="none" strike="noStrike" cap="none" dirty="0">
                <a:solidFill>
                  <a:schemeClr val="dk1"/>
                </a:solidFill>
                <a:latin typeface="Calibri"/>
                <a:ea typeface="Calibri"/>
                <a:cs typeface="Calibri"/>
                <a:sym typeface="Calibri"/>
              </a:rPr>
              <a:t>Receber a visita de um advogado na detenção</a:t>
            </a:r>
          </a:p>
          <a:p>
            <a:pPr marL="558800" marR="0" lvl="1" indent="-215900" algn="l" rtl="0">
              <a:lnSpc>
                <a:spcPct val="100000"/>
              </a:lnSpc>
              <a:spcBef>
                <a:spcPts val="400"/>
              </a:spcBef>
              <a:spcAft>
                <a:spcPts val="0"/>
              </a:spcAft>
              <a:buClr>
                <a:schemeClr val="dk1"/>
              </a:buClr>
              <a:buSzPts val="1800"/>
              <a:buFont typeface="Noto Sans Symbols"/>
              <a:buChar char="▪"/>
            </a:pPr>
            <a:r>
              <a:rPr lang="pt-BR" sz="1800" b="0" i="0" u="none" strike="noStrike" cap="none" dirty="0">
                <a:solidFill>
                  <a:schemeClr val="dk1"/>
                </a:solidFill>
                <a:latin typeface="Calibri"/>
                <a:ea typeface="Calibri"/>
                <a:cs typeface="Calibri"/>
                <a:sym typeface="Calibri"/>
              </a:rPr>
              <a:t>Entre em contato com o seu consulado</a:t>
            </a:r>
          </a:p>
        </p:txBody>
      </p:sp>
      <p:pic>
        <p:nvPicPr>
          <p:cNvPr id="458" name="Google Shape;458;p69"/>
          <p:cNvPicPr preferRelativeResize="0"/>
          <p:nvPr/>
        </p:nvPicPr>
        <p:blipFill rotWithShape="1">
          <a:blip r:embed="rId3">
            <a:alphaModFix/>
          </a:blip>
          <a:srcRect/>
          <a:stretch/>
        </p:blipFill>
        <p:spPr>
          <a:xfrm>
            <a:off x="6223000" y="2358847"/>
            <a:ext cx="2921000" cy="1778001"/>
          </a:xfrm>
          <a:prstGeom prst="rect">
            <a:avLst/>
          </a:prstGeom>
          <a:noFill/>
          <a:ln>
            <a:noFill/>
          </a:ln>
        </p:spPr>
      </p:pic>
      <p:sp>
        <p:nvSpPr>
          <p:cNvPr id="459" name="Google Shape;459;p69"/>
          <p:cNvSpPr txBox="1"/>
          <p:nvPr/>
        </p:nvSpPr>
        <p:spPr>
          <a:xfrm>
            <a:off x="993024" y="4397700"/>
            <a:ext cx="6985115"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100" b="1" dirty="0">
                <a:latin typeface="Calibri"/>
                <a:ea typeface="Calibri"/>
                <a:cs typeface="Calibri"/>
                <a:sym typeface="Calibri"/>
              </a:rPr>
              <a:t>Você pode usar o </a:t>
            </a:r>
            <a:r>
              <a:rPr lang="pt-BR" sz="2100" b="1" u="sng" dirty="0">
                <a:solidFill>
                  <a:schemeClr val="hlink"/>
                </a:solidFill>
                <a:latin typeface="Calibri"/>
                <a:ea typeface="Calibri"/>
                <a:cs typeface="Calibri"/>
                <a:sym typeface="Calibri"/>
                <a:hlinkClick r:id="rId4"/>
              </a:rPr>
              <a:t>localizador de detidos on-line</a:t>
            </a:r>
            <a:r>
              <a:rPr lang="pt-BR" sz="2100" b="1" dirty="0">
                <a:latin typeface="Calibri"/>
                <a:ea typeface="Calibri"/>
                <a:cs typeface="Calibri"/>
                <a:sym typeface="Calibri"/>
              </a:rPr>
              <a:t> para encontrar alguém que tenha sido detido pela imigração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0"/>
          <p:cNvSpPr txBox="1">
            <a:spLocks noGrp="1"/>
          </p:cNvSpPr>
          <p:nvPr>
            <p:ph type="title"/>
          </p:nvPr>
        </p:nvSpPr>
        <p:spPr>
          <a:xfrm>
            <a:off x="628650" y="434325"/>
            <a:ext cx="6190800" cy="5160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pt-BR"/>
              <a:t>Liberação sob fiança</a:t>
            </a:r>
          </a:p>
        </p:txBody>
      </p:sp>
      <p:sp>
        <p:nvSpPr>
          <p:cNvPr id="465" name="Google Shape;465;p7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10000"/>
          </a:bodyPr>
          <a:lstStyle/>
          <a:p>
            <a:pPr marL="342900" lvl="0" indent="-292100" algn="l" rtl="0">
              <a:spcBef>
                <a:spcPts val="400"/>
              </a:spcBef>
              <a:spcAft>
                <a:spcPts val="0"/>
              </a:spcAft>
              <a:buSzPts val="2000"/>
              <a:buFont typeface="Roboto"/>
              <a:buChar char="•"/>
            </a:pPr>
            <a:r>
              <a:rPr lang="pt-BR" sz="2000"/>
              <a:t>As autoridades de imigração podem optar por colocar os indivíduos que estão tentando deportar em detenção de imigração</a:t>
            </a:r>
          </a:p>
          <a:p>
            <a:pPr marL="342900" lvl="0" indent="-292100" algn="l" rtl="0">
              <a:spcBef>
                <a:spcPts val="400"/>
              </a:spcBef>
              <a:spcAft>
                <a:spcPts val="0"/>
              </a:spcAft>
              <a:buSzPts val="2000"/>
              <a:buChar char="•"/>
            </a:pPr>
            <a:r>
              <a:rPr lang="pt-BR" sz="2000"/>
              <a:t>Se detidas, muitas pessoas podem solicitar a liberação sob </a:t>
            </a:r>
            <a:r>
              <a:rPr lang="pt-BR" sz="2000" b="1"/>
              <a:t>fiança</a:t>
            </a:r>
            <a:r>
              <a:rPr lang="pt-BR" sz="2000"/>
              <a:t> enquanto seu caso estiver pendente.</a:t>
            </a:r>
          </a:p>
          <a:p>
            <a:pPr marL="685800" lvl="1" indent="-292100" algn="l" rtl="0">
              <a:spcBef>
                <a:spcPts val="400"/>
              </a:spcBef>
              <a:spcAft>
                <a:spcPts val="0"/>
              </a:spcAft>
              <a:buSzPts val="2000"/>
              <a:buChar char="•"/>
            </a:pPr>
            <a:r>
              <a:rPr lang="pt-BR" sz="2000" b="1"/>
              <a:t>Você pode solicitar ao juiz de imigração que revise a decisão sobre a fiança</a:t>
            </a:r>
          </a:p>
          <a:p>
            <a:pPr marL="685800" lvl="1" indent="-292100" algn="l" rtl="0">
              <a:spcBef>
                <a:spcPts val="400"/>
              </a:spcBef>
              <a:spcAft>
                <a:spcPts val="0"/>
              </a:spcAft>
              <a:buSzPts val="2000"/>
              <a:buChar char="•"/>
            </a:pPr>
            <a:r>
              <a:rPr lang="pt-BR" sz="2000" b="1"/>
              <a:t>Isso ajuda a demonstrar fortes laços familiares e comunitários</a:t>
            </a:r>
          </a:p>
          <a:p>
            <a:pPr marL="685800" lvl="1" indent="-292100" algn="l" rtl="0">
              <a:spcBef>
                <a:spcPts val="400"/>
              </a:spcBef>
              <a:spcAft>
                <a:spcPts val="0"/>
              </a:spcAft>
              <a:buSzPts val="2000"/>
              <a:buChar char="•"/>
            </a:pPr>
            <a:r>
              <a:rPr lang="pt-BR" sz="2000" b="1"/>
              <a:t>Somente quem for cidadão americano ou tiver status de imigrante legal deve ir à imigração para pagar a fiança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3"/>
          <p:cNvSpPr txBox="1">
            <a:spLocks noGrp="1"/>
          </p:cNvSpPr>
          <p:nvPr>
            <p:ph type="title"/>
          </p:nvPr>
        </p:nvSpPr>
        <p:spPr>
          <a:xfrm>
            <a:off x="531912" y="286716"/>
            <a:ext cx="7886700" cy="690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19A"/>
              </a:buClr>
              <a:buSzPts val="3300"/>
              <a:buFont typeface="Poppins"/>
              <a:buNone/>
            </a:pPr>
            <a:r>
              <a:rPr lang="pt-BR">
                <a:solidFill>
                  <a:srgbClr val="C12530"/>
                </a:solidFill>
              </a:rPr>
              <a:t>Conheça os Seus Direitos:</a:t>
            </a:r>
          </a:p>
        </p:txBody>
      </p:sp>
      <p:sp>
        <p:nvSpPr>
          <p:cNvPr id="311" name="Google Shape;311;p53"/>
          <p:cNvSpPr txBox="1">
            <a:spLocks noGrp="1"/>
          </p:cNvSpPr>
          <p:nvPr>
            <p:ph type="body" idx="1"/>
          </p:nvPr>
        </p:nvSpPr>
        <p:spPr>
          <a:xfrm>
            <a:off x="320175" y="976725"/>
            <a:ext cx="4846200" cy="4290900"/>
          </a:xfrm>
          <a:prstGeom prst="rect">
            <a:avLst/>
          </a:prstGeom>
          <a:noFill/>
          <a:ln>
            <a:noFill/>
          </a:ln>
        </p:spPr>
        <p:txBody>
          <a:bodyPr spcFirstLastPara="1" wrap="square" lIns="68575" tIns="34275" rIns="68575" bIns="34275" anchor="t" anchorCtr="0">
            <a:noAutofit/>
          </a:bodyPr>
          <a:lstStyle/>
          <a:p>
            <a:pPr marL="342900" lvl="0" indent="0" algn="l" rtl="0">
              <a:lnSpc>
                <a:spcPct val="115000"/>
              </a:lnSpc>
              <a:spcBef>
                <a:spcPts val="0"/>
              </a:spcBef>
              <a:spcAft>
                <a:spcPts val="0"/>
              </a:spcAft>
              <a:buNone/>
            </a:pPr>
            <a:endParaRPr sz="1800" dirty="0">
              <a:solidFill>
                <a:srgbClr val="1F419A"/>
              </a:solidFill>
              <a:latin typeface="Raleway"/>
              <a:ea typeface="Raleway"/>
              <a:cs typeface="Raleway"/>
              <a:sym typeface="Raleway"/>
            </a:endParaRPr>
          </a:p>
          <a:p>
            <a:pPr marL="0" lvl="0" indent="0" algn="l" rtl="0">
              <a:lnSpc>
                <a:spcPct val="115000"/>
              </a:lnSpc>
              <a:spcBef>
                <a:spcPts val="0"/>
              </a:spcBef>
              <a:spcAft>
                <a:spcPts val="0"/>
              </a:spcAft>
              <a:buNone/>
            </a:pPr>
            <a:r>
              <a:rPr lang="pt-BR" b="1" dirty="0">
                <a:solidFill>
                  <a:srgbClr val="3A71AB"/>
                </a:solidFill>
                <a:latin typeface="Calibri"/>
                <a:ea typeface="Calibri"/>
                <a:cs typeface="Calibri"/>
                <a:sym typeface="Calibri"/>
              </a:rPr>
              <a:t>Programas:</a:t>
            </a:r>
          </a:p>
          <a:p>
            <a:pPr marL="685800" lvl="1" indent="-279400" algn="l" rtl="0">
              <a:lnSpc>
                <a:spcPct val="115000"/>
              </a:lnSpc>
              <a:spcBef>
                <a:spcPts val="0"/>
              </a:spcBef>
              <a:spcAft>
                <a:spcPts val="0"/>
              </a:spcAft>
              <a:buClr>
                <a:srgbClr val="3A71AB"/>
              </a:buClr>
              <a:buSzPts val="1800"/>
              <a:buFont typeface="Calibri"/>
              <a:buChar char="○"/>
            </a:pPr>
            <a:r>
              <a:rPr lang="pt-BR" b="1" dirty="0">
                <a:solidFill>
                  <a:srgbClr val="3A71AB"/>
                </a:solidFill>
              </a:rPr>
              <a:t>Defesa e organização</a:t>
            </a:r>
          </a:p>
          <a:p>
            <a:pPr marL="685800" lvl="1" indent="-279400" algn="l" rtl="0">
              <a:lnSpc>
                <a:spcPct val="115000"/>
              </a:lnSpc>
              <a:spcBef>
                <a:spcPts val="0"/>
              </a:spcBef>
              <a:spcAft>
                <a:spcPts val="0"/>
              </a:spcAft>
              <a:buClr>
                <a:srgbClr val="3A71AB"/>
              </a:buClr>
              <a:buSzPts val="1800"/>
              <a:buChar char="○"/>
            </a:pPr>
            <a:r>
              <a:rPr lang="pt-BR" b="1" dirty="0">
                <a:solidFill>
                  <a:srgbClr val="3A71AB"/>
                </a:solidFill>
              </a:rPr>
              <a:t>Assistência para solicitação de cidadania </a:t>
            </a:r>
          </a:p>
          <a:p>
            <a:pPr marL="685800" lvl="1" indent="-279400" algn="l" rtl="0">
              <a:lnSpc>
                <a:spcPct val="115000"/>
              </a:lnSpc>
              <a:spcBef>
                <a:spcPts val="0"/>
              </a:spcBef>
              <a:spcAft>
                <a:spcPts val="0"/>
              </a:spcAft>
              <a:buClr>
                <a:srgbClr val="3A71AB"/>
              </a:buClr>
              <a:buSzPts val="1800"/>
              <a:buChar char="○"/>
            </a:pPr>
            <a:r>
              <a:rPr lang="pt-BR" b="1" dirty="0">
                <a:solidFill>
                  <a:srgbClr val="3A71AB"/>
                </a:solidFill>
              </a:rPr>
              <a:t>Engajamento cívico</a:t>
            </a:r>
          </a:p>
          <a:p>
            <a:pPr marL="0" lvl="0" indent="0" algn="l" rtl="0">
              <a:lnSpc>
                <a:spcPct val="115000"/>
              </a:lnSpc>
              <a:spcBef>
                <a:spcPts val="0"/>
              </a:spcBef>
              <a:spcAft>
                <a:spcPts val="0"/>
              </a:spcAft>
              <a:buNone/>
            </a:pPr>
            <a:endParaRPr b="1" dirty="0">
              <a:solidFill>
                <a:srgbClr val="3A71AB"/>
              </a:solidFill>
            </a:endParaRPr>
          </a:p>
          <a:p>
            <a:pPr marL="0" lvl="0" indent="0" algn="ctr" rtl="0">
              <a:lnSpc>
                <a:spcPct val="115000"/>
              </a:lnSpc>
              <a:spcBef>
                <a:spcPts val="0"/>
              </a:spcBef>
              <a:spcAft>
                <a:spcPts val="0"/>
              </a:spcAft>
              <a:buNone/>
            </a:pPr>
            <a:r>
              <a:rPr lang="pt-BR" sz="1800" b="1" dirty="0">
                <a:solidFill>
                  <a:srgbClr val="C00000"/>
                </a:solidFill>
                <a:latin typeface="Arial"/>
                <a:ea typeface="Arial"/>
                <a:cs typeface="Arial"/>
                <a:sym typeface="Arial"/>
              </a:rPr>
              <a:t>Nossa visão</a:t>
            </a:r>
            <a:r>
              <a:rPr lang="pt-BR" sz="1800" dirty="0">
                <a:solidFill>
                  <a:srgbClr val="C00000"/>
                </a:solidFill>
                <a:latin typeface="Arial"/>
                <a:ea typeface="Arial"/>
                <a:cs typeface="Arial"/>
                <a:sym typeface="Arial"/>
              </a:rPr>
              <a:t> é uma Comunidade - e uma nação - em que todos possam prosperar, independentemente de sua origem ou de como chegaram aqui, e todos possam participar plenamente da vida social, econômica e cívica de sua comunidade.</a:t>
            </a:r>
          </a:p>
        </p:txBody>
      </p:sp>
      <p:pic>
        <p:nvPicPr>
          <p:cNvPr id="312" name="Google Shape;312;p53" descr="beth.jpg"/>
          <p:cNvPicPr preferRelativeResize="0"/>
          <p:nvPr/>
        </p:nvPicPr>
        <p:blipFill rotWithShape="1">
          <a:blip r:embed="rId3">
            <a:alphaModFix/>
          </a:blip>
          <a:srcRect/>
          <a:stretch/>
        </p:blipFill>
        <p:spPr>
          <a:xfrm>
            <a:off x="5274083" y="1212226"/>
            <a:ext cx="3673368" cy="2719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1"/>
          <p:cNvSpPr txBox="1">
            <a:spLocks noGrp="1"/>
          </p:cNvSpPr>
          <p:nvPr>
            <p:ph type="ctrTitle"/>
          </p:nvPr>
        </p:nvSpPr>
        <p:spPr>
          <a:xfrm>
            <a:off x="989185" y="1936500"/>
            <a:ext cx="7849500" cy="6786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00000"/>
              <a:buFont typeface="Roboto"/>
              <a:buNone/>
            </a:pPr>
            <a:r>
              <a:rPr lang="pt-BR"/>
              <a:t>Conheça os Seus Direitos: Preparação da família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2"/>
          <p:cNvSpPr txBox="1">
            <a:spLocks noGrp="1"/>
          </p:cNvSpPr>
          <p:nvPr>
            <p:ph type="title"/>
          </p:nvPr>
        </p:nvSpPr>
        <p:spPr>
          <a:xfrm>
            <a:off x="576210" y="92341"/>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A71AB"/>
              </a:buClr>
              <a:buSzPts val="3000"/>
              <a:buFont typeface="Roboto"/>
              <a:buNone/>
            </a:pPr>
            <a:r>
              <a:rPr lang="pt-BR" sz="3000"/>
              <a:t>Direitos parentais</a:t>
            </a:r>
          </a:p>
        </p:txBody>
      </p:sp>
      <p:sp>
        <p:nvSpPr>
          <p:cNvPr id="478" name="Google Shape;478;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pt-BR" sz="1100">
                <a:solidFill>
                  <a:srgbClr val="FFFFFF"/>
                </a:solidFill>
                <a:latin typeface="Arial"/>
                <a:ea typeface="Arial"/>
                <a:cs typeface="Arial"/>
                <a:sym typeface="Arial"/>
              </a:rPr>
              <a:t>20/08/2012</a:t>
            </a:r>
          </a:p>
        </p:txBody>
      </p:sp>
      <p:sp>
        <p:nvSpPr>
          <p:cNvPr id="479" name="Google Shape;479;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SzPts val="1100"/>
              <a:buNone/>
            </a:pPr>
            <a:r>
              <a:rPr lang="pt-BR" sz="900">
                <a:solidFill>
                  <a:srgbClr val="FFFFFF"/>
                </a:solidFill>
                <a:latin typeface="Arial"/>
                <a:ea typeface="Arial"/>
                <a:cs typeface="Arial"/>
                <a:sym typeface="Arial"/>
              </a:rPr>
              <a:t>www.miracoalition.org</a:t>
            </a:r>
          </a:p>
        </p:txBody>
      </p:sp>
      <p:sp>
        <p:nvSpPr>
          <p:cNvPr id="480" name="Google Shape;480;p72"/>
          <p:cNvSpPr txBox="1">
            <a:spLocks noGrp="1"/>
          </p:cNvSpPr>
          <p:nvPr>
            <p:ph type="body" idx="1"/>
          </p:nvPr>
        </p:nvSpPr>
        <p:spPr>
          <a:xfrm>
            <a:off x="1369219" y="1145381"/>
            <a:ext cx="6378000" cy="3429000"/>
          </a:xfrm>
          <a:prstGeom prst="rect">
            <a:avLst/>
          </a:prstGeom>
          <a:noFill/>
          <a:ln>
            <a:noFill/>
          </a:ln>
        </p:spPr>
        <p:txBody>
          <a:bodyPr spcFirstLastPara="1" wrap="square" lIns="68575" tIns="34275" rIns="68575" bIns="34275" anchor="t" anchorCtr="0">
            <a:normAutofit/>
          </a:bodyPr>
          <a:lstStyle/>
          <a:p>
            <a:pPr marL="177800" lvl="0" indent="-38100" algn="l" rtl="0">
              <a:lnSpc>
                <a:spcPct val="100000"/>
              </a:lnSpc>
              <a:spcBef>
                <a:spcPts val="0"/>
              </a:spcBef>
              <a:spcAft>
                <a:spcPts val="0"/>
              </a:spcAft>
              <a:buClr>
                <a:srgbClr val="C12530"/>
              </a:buClr>
              <a:buSzPts val="2100"/>
              <a:buNone/>
            </a:pPr>
            <a:endParaRPr>
              <a:latin typeface="Times New Roman"/>
              <a:ea typeface="Times New Roman"/>
              <a:cs typeface="Times New Roman"/>
              <a:sym typeface="Times New Roman"/>
            </a:endParaRPr>
          </a:p>
          <a:p>
            <a:pPr marL="177800" lvl="0" indent="-38100" algn="l" rtl="0">
              <a:lnSpc>
                <a:spcPct val="100000"/>
              </a:lnSpc>
              <a:spcBef>
                <a:spcPts val="800"/>
              </a:spcBef>
              <a:spcAft>
                <a:spcPts val="0"/>
              </a:spcAft>
              <a:buClr>
                <a:srgbClr val="C12530"/>
              </a:buClr>
              <a:buSzPts val="2100"/>
              <a:buNone/>
            </a:pPr>
            <a:endParaRPr/>
          </a:p>
        </p:txBody>
      </p:sp>
      <p:sp>
        <p:nvSpPr>
          <p:cNvPr id="481" name="Google Shape;481;p72"/>
          <p:cNvSpPr/>
          <p:nvPr/>
        </p:nvSpPr>
        <p:spPr>
          <a:xfrm>
            <a:off x="337575" y="1085744"/>
            <a:ext cx="6757800" cy="3737400"/>
          </a:xfrm>
          <a:prstGeom prst="rect">
            <a:avLst/>
          </a:prstGeom>
          <a:noFill/>
          <a:ln>
            <a:noFill/>
          </a:ln>
        </p:spPr>
        <p:txBody>
          <a:bodyPr spcFirstLastPara="1" wrap="square" lIns="91425" tIns="45725" rIns="91425" bIns="45725" anchor="t" anchorCtr="0">
            <a:noAutofit/>
          </a:bodyPr>
          <a:lstStyle/>
          <a:p>
            <a:pPr marL="254000" marR="0" lvl="0" indent="-254000" algn="l" rtl="0">
              <a:lnSpc>
                <a:spcPct val="100000"/>
              </a:lnSpc>
              <a:spcBef>
                <a:spcPts val="0"/>
              </a:spcBef>
              <a:spcAft>
                <a:spcPts val="0"/>
              </a:spcAft>
              <a:buClr>
                <a:schemeClr val="dk1"/>
              </a:buClr>
              <a:buSzPts val="1800"/>
              <a:buFont typeface="Noto Sans Symbols"/>
              <a:buChar char="▪"/>
            </a:pPr>
            <a:r>
              <a:rPr lang="pt-BR" sz="1600" b="0" i="0" u="none" strike="noStrike" cap="none" dirty="0">
                <a:solidFill>
                  <a:schemeClr val="dk1"/>
                </a:solidFill>
                <a:latin typeface="Calibri"/>
                <a:ea typeface="Calibri"/>
                <a:cs typeface="Calibri"/>
                <a:sym typeface="Calibri"/>
              </a:rPr>
              <a:t>Você tem o direito de tomar decisões sobre seus filhos, independentemente do status de imigração</a:t>
            </a:r>
          </a:p>
          <a:p>
            <a:pPr marL="254000" marR="0" lvl="0" indent="-254000" algn="l" rtl="0">
              <a:lnSpc>
                <a:spcPct val="100000"/>
              </a:lnSpc>
              <a:spcBef>
                <a:spcPts val="400"/>
              </a:spcBef>
              <a:spcAft>
                <a:spcPts val="0"/>
              </a:spcAft>
              <a:buClr>
                <a:schemeClr val="dk1"/>
              </a:buClr>
              <a:buSzPts val="1800"/>
              <a:buFont typeface="Noto Sans Symbols"/>
              <a:buChar char="▪"/>
            </a:pPr>
            <a:r>
              <a:rPr lang="pt-BR" sz="1600" dirty="0">
                <a:solidFill>
                  <a:schemeClr val="dk1"/>
                </a:solidFill>
                <a:latin typeface="Calibri"/>
                <a:ea typeface="Calibri"/>
                <a:cs typeface="Calibri"/>
                <a:sym typeface="Calibri"/>
              </a:rPr>
              <a:t>Você não precisa fornecer informações sobre seus filhos, mas talvez queira informar à imigração se for o principal responsável por eles.</a:t>
            </a:r>
          </a:p>
          <a:p>
            <a:pPr marL="254000" marR="0" lvl="0" indent="-254000" algn="l" rtl="0">
              <a:lnSpc>
                <a:spcPct val="100000"/>
              </a:lnSpc>
              <a:spcBef>
                <a:spcPts val="400"/>
              </a:spcBef>
              <a:spcAft>
                <a:spcPts val="0"/>
              </a:spcAft>
              <a:buClr>
                <a:schemeClr val="dk1"/>
              </a:buClr>
              <a:buSzPts val="1800"/>
              <a:buFont typeface="Noto Sans Symbols"/>
              <a:buChar char="▪"/>
            </a:pPr>
            <a:r>
              <a:rPr lang="pt-BR" sz="1600" b="0" i="0" u="none" strike="noStrike" cap="none" dirty="0">
                <a:solidFill>
                  <a:schemeClr val="dk1"/>
                </a:solidFill>
                <a:latin typeface="Calibri"/>
                <a:ea typeface="Calibri"/>
                <a:cs typeface="Calibri"/>
                <a:sym typeface="Calibri"/>
              </a:rPr>
              <a:t>Você tem o direito de tomar providências para o cuidado da criança</a:t>
            </a:r>
          </a:p>
          <a:p>
            <a:pPr marL="558800" marR="0" lvl="1" indent="-215900" algn="l" rtl="0">
              <a:lnSpc>
                <a:spcPct val="100000"/>
              </a:lnSpc>
              <a:spcBef>
                <a:spcPts val="400"/>
              </a:spcBef>
              <a:spcAft>
                <a:spcPts val="0"/>
              </a:spcAft>
              <a:buClr>
                <a:schemeClr val="dk1"/>
              </a:buClr>
              <a:buSzPts val="1800"/>
              <a:buFont typeface="Noto Sans Symbols"/>
              <a:buChar char="▪"/>
            </a:pPr>
            <a:r>
              <a:rPr lang="pt-BR" sz="1600" dirty="0">
                <a:solidFill>
                  <a:schemeClr val="dk1"/>
                </a:solidFill>
                <a:latin typeface="Calibri"/>
                <a:ea typeface="Calibri"/>
                <a:cs typeface="Calibri"/>
                <a:sym typeface="Calibri"/>
              </a:rPr>
              <a:t>Você pode solicitar uma ligação telefônica no momento da apreensão e perguntar como poderá entrar em contato com seus filhos</a:t>
            </a:r>
          </a:p>
          <a:p>
            <a:pPr marL="342900" marR="0" lvl="0" indent="-279400" algn="l" rtl="0">
              <a:lnSpc>
                <a:spcPct val="100000"/>
              </a:lnSpc>
              <a:spcBef>
                <a:spcPts val="0"/>
              </a:spcBef>
              <a:spcAft>
                <a:spcPts val="0"/>
              </a:spcAft>
              <a:buClr>
                <a:schemeClr val="dk1"/>
              </a:buClr>
              <a:buSzPts val="1800"/>
              <a:buFont typeface="Calibri"/>
              <a:buChar char="▪"/>
            </a:pPr>
            <a:r>
              <a:rPr lang="pt-BR" sz="1600" dirty="0">
                <a:solidFill>
                  <a:schemeClr val="dk1"/>
                </a:solidFill>
                <a:latin typeface="Calibri"/>
                <a:ea typeface="Calibri"/>
                <a:cs typeface="Calibri"/>
                <a:sym typeface="Calibri"/>
              </a:rPr>
              <a:t>Se os seus filhos estiverem no sistema de adoção, você tem o direito de participar dos procedimentos de bem-estar da criança desde a detenção e após a deportação, a menos que os direitos dos pais tenham sido rescindidos</a:t>
            </a:r>
          </a:p>
          <a:p>
            <a:pPr marL="596900" marR="0" lvl="1" indent="-254000" algn="l" rtl="0">
              <a:lnSpc>
                <a:spcPct val="100000"/>
              </a:lnSpc>
              <a:spcBef>
                <a:spcPts val="400"/>
              </a:spcBef>
              <a:spcAft>
                <a:spcPts val="0"/>
              </a:spcAft>
              <a:buClr>
                <a:schemeClr val="dk1"/>
              </a:buClr>
              <a:buSzPts val="1800"/>
              <a:buFont typeface="Noto Sans Symbols"/>
              <a:buChar char="▪"/>
            </a:pPr>
            <a:r>
              <a:rPr lang="pt-BR" sz="1600" b="0" i="0" u="none" strike="noStrike" cap="none" dirty="0">
                <a:solidFill>
                  <a:schemeClr val="dk1"/>
                </a:solidFill>
                <a:latin typeface="Calibri"/>
                <a:ea typeface="Calibri"/>
                <a:cs typeface="Calibri"/>
                <a:sym typeface="Calibri"/>
              </a:rPr>
              <a:t>A detenção e a deportação não constituem abandono</a:t>
            </a:r>
          </a:p>
        </p:txBody>
      </p:sp>
      <p:pic>
        <p:nvPicPr>
          <p:cNvPr id="482" name="Google Shape;482;p72"/>
          <p:cNvPicPr preferRelativeResize="0"/>
          <p:nvPr/>
        </p:nvPicPr>
        <p:blipFill rotWithShape="1">
          <a:blip r:embed="rId3">
            <a:alphaModFix/>
          </a:blip>
          <a:srcRect/>
          <a:stretch/>
        </p:blipFill>
        <p:spPr>
          <a:xfrm>
            <a:off x="7035800" y="1854200"/>
            <a:ext cx="2014538" cy="1790700"/>
          </a:xfrm>
          <a:prstGeom prst="rect">
            <a:avLst/>
          </a:prstGeom>
          <a:noFill/>
          <a:ln>
            <a:noFill/>
          </a:ln>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Shape 486"/>
        <p:cNvGrpSpPr/>
        <p:nvPr/>
      </p:nvGrpSpPr>
      <p:grpSpPr>
        <a:xfrm>
          <a:off x="0" y="0"/>
          <a:ext cx="0" cy="0"/>
          <a:chOff x="0" y="0"/>
          <a:chExt cx="0" cy="0"/>
        </a:xfrm>
      </p:grpSpPr>
      <p:sp>
        <p:nvSpPr>
          <p:cNvPr id="487" name="Google Shape;487;p73"/>
          <p:cNvSpPr txBox="1">
            <a:spLocks noGrp="1"/>
          </p:cNvSpPr>
          <p:nvPr>
            <p:ph type="title"/>
          </p:nvPr>
        </p:nvSpPr>
        <p:spPr>
          <a:xfrm>
            <a:off x="628650" y="434337"/>
            <a:ext cx="6105600" cy="516000"/>
          </a:xfrm>
          <a:prstGeom prst="rect">
            <a:avLst/>
          </a:prstGeom>
          <a:noFill/>
          <a:ln>
            <a:noFill/>
          </a:ln>
        </p:spPr>
        <p:txBody>
          <a:bodyPr anchor="ctr" anchorCtr="0" bIns="34275" lIns="68575" rIns="68575" spcFirstLastPara="1" tIns="34275" wrap="square">
            <a:normAutofit fontScale="90000"/>
          </a:bodyPr>
          <a:lstStyle/>
          <a:p>
            <a:pPr algn="l" indent="0" lvl="0" marL="0" rtl="0">
              <a:lnSpc>
                <a:spcPct val="90000"/>
              </a:lnSpc>
              <a:spcBef>
                <a:spcPts val="0"/>
              </a:spcBef>
              <a:spcAft>
                <a:spcPts val="0"/>
              </a:spcAft>
              <a:buClr>
                <a:srgbClr val="3A71AB"/>
              </a:buClr>
              <a:buSzPct val="100000"/>
              <a:buFont typeface="Roboto"/>
              <a:buNone/>
            </a:pPr>
            <a:r>
              <a:rPr lang="pt-BR"/>
              <a:t>Preparação da família</a:t>
            </a:r>
          </a:p>
        </p:txBody>
      </p:sp>
      <p:pic>
        <p:nvPicPr>
          <p:cNvPr id="488" name="Google Shape;488;p73"/>
          <p:cNvPicPr preferRelativeResize="0">
            <a:picLocks noGrp="1"/>
          </p:cNvPicPr>
          <p:nvPr>
            <p:ph idx="1" type="body"/>
          </p:nvPr>
        </p:nvPicPr>
        <p:blipFill rotWithShape="1">
          <a:blip r:embed="rId3">
            <a:alphaModFix/>
          </a:blip>
          <a:srcRect b="38" l="74" r="39" t="59"/>
          <a:stretch/>
        </p:blipFill>
        <p:spPr>
          <a:xfrm rot="-1246842">
            <a:off x="2061116" y="1321768"/>
            <a:ext cx="1970169" cy="2499984"/>
          </a:xfrm>
          <a:prstGeom prst="rect">
            <a:avLst/>
          </a:prstGeom>
          <a:noFill/>
          <a:ln>
            <a:noFill/>
          </a:ln>
          <a:effectLst>
            <a:outerShdw algn="bl" blurRad="57150" dir="5400000" dist="19050" rotWithShape="0">
              <a:srgbClr val="000000">
                <a:alpha val="49020"/>
              </a:srgbClr>
            </a:outerShdw>
          </a:effectLst>
        </p:spPr>
      </p:pic>
      <p:pic>
        <p:nvPicPr>
          <p:cNvPr id="489" name="Google Shape;489;p73"/>
          <p:cNvPicPr preferRelativeResize="0"/>
          <p:nvPr/>
        </p:nvPicPr>
        <p:blipFill rotWithShape="1">
          <a:blip r:embed="rId4">
            <a:alphaModFix/>
          </a:blip>
          <a:srcRect b="28" l="50" r="72" t="28"/>
          <a:stretch/>
        </p:blipFill>
        <p:spPr>
          <a:xfrm>
            <a:off x="3843619" y="1117650"/>
            <a:ext cx="2054456" cy="2646149"/>
          </a:xfrm>
          <a:prstGeom prst="rect">
            <a:avLst/>
          </a:prstGeom>
          <a:noFill/>
          <a:ln>
            <a:noFill/>
          </a:ln>
          <a:effectLst>
            <a:outerShdw algn="bl" blurRad="57150" dir="5400000" dist="19050" rotWithShape="0">
              <a:srgbClr val="000000">
                <a:alpha val="54900"/>
              </a:srgbClr>
            </a:outerShdw>
          </a:effectLst>
        </p:spPr>
      </p:pic>
      <p:pic>
        <p:nvPicPr>
          <p:cNvPr id="490" name="Google Shape;490;p73"/>
          <p:cNvPicPr preferRelativeResize="0"/>
          <p:nvPr/>
        </p:nvPicPr>
        <p:blipFill rotWithShape="1">
          <a:blip r:embed="rId5">
            <a:alphaModFix/>
          </a:blip>
          <a:srcRect b="28" l="50" r="72" t="28"/>
          <a:stretch/>
        </p:blipFill>
        <p:spPr>
          <a:xfrm rot="1039685">
            <a:off x="5480165" y="1252064"/>
            <a:ext cx="2116763" cy="2726405"/>
          </a:xfrm>
          <a:prstGeom prst="rect">
            <a:avLst/>
          </a:prstGeom>
          <a:noFill/>
          <a:ln>
            <a:noFill/>
          </a:ln>
          <a:effectLst>
            <a:outerShdw algn="bl" blurRad="57150" dir="5400000" dist="19050" rotWithShape="0">
              <a:srgbClr val="000000">
                <a:alpha val="49020"/>
              </a:srgbClr>
            </a:outerShdw>
          </a:effectLst>
        </p:spPr>
      </p:pic>
      <p:sp>
        <p:nvSpPr>
          <p:cNvPr id="491" name="Google Shape;491;p73"/>
          <p:cNvSpPr/>
          <p:nvPr/>
        </p:nvSpPr>
        <p:spPr>
          <a:xfrm>
            <a:off x="1626979" y="4089915"/>
            <a:ext cx="6212670" cy="954600"/>
          </a:xfrm>
          <a:prstGeom prst="rect">
            <a:avLst/>
          </a:prstGeom>
          <a:noFill/>
          <a:ln>
            <a:noFill/>
          </a:ln>
        </p:spPr>
        <p:txBody>
          <a:bodyPr anchor="t" anchorCtr="0" bIns="45725" lIns="91425" rIns="91425" spcFirstLastPara="1" tIns="45725" wrap="square">
            <a:noAutofit/>
          </a:bodyPr>
          <a:lstStyle/>
          <a:p>
            <a:pPr algn="ctr" indent="0" lvl="0" marL="0" marR="0" rtl="0">
              <a:lnSpc>
                <a:spcPct val="100000"/>
              </a:lnSpc>
              <a:spcBef>
                <a:spcPts val="0"/>
              </a:spcBef>
              <a:spcAft>
                <a:spcPts val="0"/>
              </a:spcAft>
              <a:buClr>
                <a:srgbClr val="000000"/>
              </a:buClr>
              <a:buSzPts val="2100"/>
              <a:buFont typeface="Arial"/>
              <a:buNone/>
            </a:pPr>
            <a:r>
              <a:rPr b="0" cap="none" dirty="0" i="0" lang="pt-BR" strike="noStrike" sz="2000" u="sng">
                <a:solidFill>
                  <a:schemeClr val="hlink"/>
                </a:solidFill>
                <a:latin typeface="Calibri"/>
                <a:ea typeface="Calibri"/>
                <a:cs typeface="Calibri"/>
                <a:sym typeface="Calibri"/>
                <a:hlinkClick r:id="rId6"/>
              </a:rPr>
              <a:t>Pacote de preparação da família em Massachusetts</a:t>
            </a:r>
          </a:p>
          <a:p>
            <a:pPr algn="ctr" indent="0" lvl="0" marL="0" marR="0" rtl="0">
              <a:lnSpc>
                <a:spcPct val="100000"/>
              </a:lnSpc>
              <a:spcBef>
                <a:spcPts val="0"/>
              </a:spcBef>
              <a:spcAft>
                <a:spcPts val="0"/>
              </a:spcAft>
              <a:buClr>
                <a:srgbClr val="000000"/>
              </a:buClr>
              <a:buSzPts val="2100"/>
              <a:buFont typeface="Arial"/>
              <a:buNone/>
            </a:pPr>
            <a:r>
              <a:rPr b="0" cap="none" dirty="0" i="0" lang="pt-BR" strike="noStrike" sz="2000" u="sng">
                <a:solidFill>
                  <a:schemeClr val="hlink"/>
                </a:solidFill>
                <a:latin typeface="Calibri"/>
                <a:ea typeface="Calibri"/>
                <a:cs typeface="Calibri"/>
                <a:sym typeface="Calibri"/>
                <a:hlinkClick r:id="rId7"/>
              </a:rPr>
              <a:t>Plano de preparação da família do Boston Medical Center</a:t>
            </a:r>
          </a:p>
          <a:p>
            <a:pPr algn="ctr" indent="0" lvl="0" marL="0" marR="0" rtl="0">
              <a:lnSpc>
                <a:spcPct val="100000"/>
              </a:lnSpc>
              <a:spcBef>
                <a:spcPts val="0"/>
              </a:spcBef>
              <a:spcAft>
                <a:spcPts val="0"/>
              </a:spcAft>
              <a:buClr>
                <a:schemeClr val="dk1"/>
              </a:buClr>
              <a:buSzPts val="2100"/>
              <a:buFont typeface="Arial"/>
              <a:buNone/>
            </a:pPr>
            <a:r>
              <a:rPr b="0" cap="none" dirty="0" i="0" lang="pt-BR" strike="noStrike" sz="2000" u="sng">
                <a:solidFill>
                  <a:schemeClr val="hlink"/>
                </a:solidFill>
                <a:latin typeface="Calibri"/>
                <a:ea typeface="Calibri"/>
                <a:cs typeface="Calibri"/>
                <a:sym typeface="Calibri"/>
                <a:hlinkClick r:id="rId8"/>
              </a:rPr>
              <a:t>Preparação da família em outros Estados</a:t>
            </a:r>
          </a:p>
          <a:p>
            <a:pPr algn="ctr" indent="0" lvl="0" marL="0" marR="0" rtl="0">
              <a:lnSpc>
                <a:spcPct val="100000"/>
              </a:lnSpc>
              <a:spcBef>
                <a:spcPts val="0"/>
              </a:spcBef>
              <a:spcAft>
                <a:spcPts val="0"/>
              </a:spcAft>
              <a:buClr>
                <a:srgbClr val="000000"/>
              </a:buClr>
              <a:buSzPts val="2100"/>
              <a:buFont typeface="Arial"/>
              <a:buNone/>
            </a:pPr>
            <a:endParaRPr b="0" cap="none" dirty="0" i="0" strike="noStrike" sz="2100" u="none">
              <a:solidFill>
                <a:schemeClr val="dk1"/>
              </a:solidFill>
              <a:latin typeface="Calibri"/>
              <a:ea typeface="Calibri"/>
              <a:cs typeface="Calibri"/>
              <a:sym typeface="Calibri"/>
            </a:endParaRPr>
          </a:p>
          <a:p>
            <a:pPr algn="ctr" indent="0" lvl="0" marL="0" marR="0" rtl="0">
              <a:lnSpc>
                <a:spcPct val="100000"/>
              </a:lnSpc>
              <a:spcBef>
                <a:spcPts val="0"/>
              </a:spcBef>
              <a:spcAft>
                <a:spcPts val="0"/>
              </a:spcAft>
              <a:buClr>
                <a:srgbClr val="000000"/>
              </a:buClr>
              <a:buSzPts val="2100"/>
              <a:buFont typeface="Arial"/>
              <a:buNone/>
            </a:pPr>
            <a:endParaRPr b="0" cap="none" dirty="0" i="0" strike="noStrike" sz="2100" u="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4"/>
          <p:cNvSpPr txBox="1">
            <a:spLocks noGrp="1"/>
          </p:cNvSpPr>
          <p:nvPr>
            <p:ph type="title"/>
          </p:nvPr>
        </p:nvSpPr>
        <p:spPr>
          <a:xfrm>
            <a:off x="563975" y="93915"/>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A71AB"/>
              </a:buClr>
              <a:buSzPts val="2800"/>
              <a:buFont typeface="Arial"/>
              <a:buNone/>
            </a:pPr>
            <a:r>
              <a:rPr lang="pt-BR" sz="2800"/>
              <a:t>Preparação da família</a:t>
            </a:r>
          </a:p>
        </p:txBody>
      </p:sp>
      <p:sp>
        <p:nvSpPr>
          <p:cNvPr id="497" name="Google Shape;497;p74"/>
          <p:cNvSpPr txBox="1">
            <a:spLocks noGrp="1"/>
          </p:cNvSpPr>
          <p:nvPr>
            <p:ph type="body" idx="1"/>
          </p:nvPr>
        </p:nvSpPr>
        <p:spPr>
          <a:xfrm>
            <a:off x="304800" y="1104900"/>
            <a:ext cx="8643000" cy="4143600"/>
          </a:xfrm>
          <a:prstGeom prst="rect">
            <a:avLst/>
          </a:prstGeom>
          <a:noFill/>
          <a:ln>
            <a:noFill/>
          </a:ln>
        </p:spPr>
        <p:txBody>
          <a:bodyPr spcFirstLastPara="1" wrap="square" lIns="68575" tIns="34275" rIns="68575" bIns="34275" anchor="t" anchorCtr="0">
            <a:normAutofit/>
          </a:bodyPr>
          <a:lstStyle/>
          <a:p>
            <a:pPr marL="177800" lvl="0" indent="-196850" algn="l" rtl="0">
              <a:lnSpc>
                <a:spcPct val="100000"/>
              </a:lnSpc>
              <a:spcBef>
                <a:spcPts val="0"/>
              </a:spcBef>
              <a:spcAft>
                <a:spcPts val="0"/>
              </a:spcAft>
              <a:buClr>
                <a:srgbClr val="C12530"/>
              </a:buClr>
              <a:buSzPts val="2300"/>
              <a:buFont typeface="Noto Sans Symbols"/>
              <a:buChar char="●"/>
            </a:pPr>
            <a:r>
              <a:rPr lang="pt-BR" sz="2300"/>
              <a:t>O que é um plano de preparação da família?</a:t>
            </a:r>
          </a:p>
          <a:p>
            <a:pPr marL="520700" lvl="1" indent="-323850" algn="l" rtl="0">
              <a:lnSpc>
                <a:spcPct val="100000"/>
              </a:lnSpc>
              <a:spcBef>
                <a:spcPts val="400"/>
              </a:spcBef>
              <a:spcAft>
                <a:spcPts val="0"/>
              </a:spcAft>
              <a:buClr>
                <a:schemeClr val="dk1"/>
              </a:buClr>
              <a:buSzPts val="2300"/>
              <a:buFont typeface="Noto Sans Symbols"/>
              <a:buChar char="○"/>
            </a:pPr>
            <a:r>
              <a:rPr lang="pt-BR" sz="2200"/>
              <a:t>Uma ferramenta que pode ajudá-lo a tomar decisões informadas sobre como cuidar de sua família</a:t>
            </a:r>
          </a:p>
          <a:p>
            <a:pPr marL="520700" lvl="1" indent="-317500" algn="l" rtl="0">
              <a:lnSpc>
                <a:spcPct val="100000"/>
              </a:lnSpc>
              <a:spcBef>
                <a:spcPts val="400"/>
              </a:spcBef>
              <a:spcAft>
                <a:spcPts val="0"/>
              </a:spcAft>
              <a:buClr>
                <a:schemeClr val="dk1"/>
              </a:buClr>
              <a:buSzPts val="2200"/>
              <a:buFont typeface="Noto Sans Symbols"/>
              <a:buChar char="○"/>
            </a:pPr>
            <a:r>
              <a:rPr lang="pt-BR" sz="2200"/>
              <a:t>Plano de segurança que oferece aos pais e responsáveis que enfrentam a ameaça de detenção ou deportação a oportunidade de tomar decisões sobre:</a:t>
            </a:r>
          </a:p>
          <a:p>
            <a:pPr marL="1028700" lvl="2" indent="-311150" algn="l" rtl="0">
              <a:lnSpc>
                <a:spcPct val="100000"/>
              </a:lnSpc>
              <a:spcBef>
                <a:spcPts val="400"/>
              </a:spcBef>
              <a:spcAft>
                <a:spcPts val="0"/>
              </a:spcAft>
              <a:buClr>
                <a:schemeClr val="dk1"/>
              </a:buClr>
              <a:buSzPts val="2100"/>
              <a:buFont typeface="Noto Sans Symbols"/>
              <a:buChar char="■"/>
            </a:pPr>
            <a:r>
              <a:rPr lang="pt-BR" sz="2100"/>
              <a:t>Quem cuidará de seus filhos em sua ausência</a:t>
            </a:r>
          </a:p>
          <a:p>
            <a:pPr marL="1028700" lvl="2" indent="-311150" algn="l" rtl="0">
              <a:lnSpc>
                <a:spcPct val="100000"/>
              </a:lnSpc>
              <a:spcBef>
                <a:spcPts val="400"/>
              </a:spcBef>
              <a:spcAft>
                <a:spcPts val="0"/>
              </a:spcAft>
              <a:buClr>
                <a:schemeClr val="dk1"/>
              </a:buClr>
              <a:buSzPts val="2100"/>
              <a:buFont typeface="Noto Sans Symbols"/>
              <a:buChar char="■"/>
            </a:pPr>
            <a:r>
              <a:rPr lang="pt-BR" sz="2100"/>
              <a:t>Planos para atender às necessidades educacionais, médicas e emocionais da criança em sua ausência</a:t>
            </a:r>
          </a:p>
          <a:p>
            <a:pPr marL="1028700" lvl="2" indent="-311150" algn="l" rtl="0">
              <a:lnSpc>
                <a:spcPct val="100000"/>
              </a:lnSpc>
              <a:spcBef>
                <a:spcPts val="400"/>
              </a:spcBef>
              <a:spcAft>
                <a:spcPts val="0"/>
              </a:spcAft>
              <a:buClr>
                <a:schemeClr val="dk1"/>
              </a:buClr>
              <a:buSzPts val="2100"/>
              <a:buFont typeface="Noto Sans Symbols"/>
              <a:buChar char="■"/>
            </a:pPr>
            <a:r>
              <a:rPr lang="pt-BR" sz="2100"/>
              <a:t>Planos para reunificação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5"/>
          <p:cNvSpPr txBox="1">
            <a:spLocks noGrp="1"/>
          </p:cNvSpPr>
          <p:nvPr>
            <p:ph type="title"/>
          </p:nvPr>
        </p:nvSpPr>
        <p:spPr>
          <a:xfrm>
            <a:off x="500063" y="434344"/>
            <a:ext cx="3880200" cy="516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3A71AB"/>
              </a:buClr>
              <a:buSzPct val="100000"/>
              <a:buFont typeface="Arial"/>
              <a:buNone/>
            </a:pPr>
            <a:r>
              <a:rPr lang="pt-BR"/>
              <a:t>Fazendo um plano </a:t>
            </a:r>
          </a:p>
        </p:txBody>
      </p:sp>
      <p:sp>
        <p:nvSpPr>
          <p:cNvPr id="503" name="Google Shape;503;p75"/>
          <p:cNvSpPr txBox="1">
            <a:spLocks noGrp="1"/>
          </p:cNvSpPr>
          <p:nvPr>
            <p:ph type="body" idx="1"/>
          </p:nvPr>
        </p:nvSpPr>
        <p:spPr>
          <a:xfrm>
            <a:off x="121931" y="1128075"/>
            <a:ext cx="8659500" cy="3762300"/>
          </a:xfrm>
          <a:prstGeom prst="rect">
            <a:avLst/>
          </a:prstGeom>
          <a:noFill/>
          <a:ln>
            <a:noFill/>
          </a:ln>
        </p:spPr>
        <p:txBody>
          <a:bodyPr spcFirstLastPara="1" wrap="square" lIns="68575" tIns="34275" rIns="68575" bIns="34275" anchor="t" anchorCtr="0">
            <a:normAutofit fontScale="40000" lnSpcReduction="20000"/>
          </a:bodyPr>
          <a:lstStyle/>
          <a:p>
            <a:pPr marL="342900" lvl="0" indent="0" algn="l" rtl="0">
              <a:lnSpc>
                <a:spcPct val="100000"/>
              </a:lnSpc>
              <a:spcBef>
                <a:spcPts val="0"/>
              </a:spcBef>
              <a:spcAft>
                <a:spcPts val="0"/>
              </a:spcAft>
              <a:buSzPct val="115555"/>
              <a:buNone/>
            </a:pPr>
            <a:r>
              <a:rPr lang="pt-BR" sz="4000" b="1" dirty="0">
                <a:latin typeface="Roboto"/>
                <a:ea typeface="Roboto"/>
                <a:cs typeface="Roboto"/>
                <a:sym typeface="Roboto"/>
              </a:rPr>
              <a:t>Atualize os contatos da escola</a:t>
            </a:r>
            <a:r>
              <a:rPr lang="pt-BR" sz="4000" dirty="0">
                <a:latin typeface="Roboto"/>
                <a:ea typeface="Roboto"/>
                <a:cs typeface="Roboto"/>
                <a:sym typeface="Roboto"/>
              </a:rPr>
              <a:t>: </a:t>
            </a:r>
            <a:r>
              <a:rPr lang="pt-BR" sz="4000" dirty="0">
                <a:solidFill>
                  <a:schemeClr val="dk1"/>
                </a:solidFill>
                <a:latin typeface="Roboto"/>
                <a:ea typeface="Roboto"/>
                <a:cs typeface="Roboto"/>
                <a:sym typeface="Roboto"/>
              </a:rPr>
              <a:t>certifique-se de ter as informações de contato corretas de algumas pessoas de sua confiança para buscar seu filho na escola, caso você não possa.  Informe à escola que deseja “optar por não participar” em qualquer diretório de informações que a escola divulgue para proteger suas informações.</a:t>
            </a:r>
          </a:p>
          <a:p>
            <a:pPr marL="177800" lvl="0" indent="-63500" algn="l" rtl="0">
              <a:lnSpc>
                <a:spcPct val="100000"/>
              </a:lnSpc>
              <a:spcBef>
                <a:spcPts val="0"/>
              </a:spcBef>
              <a:spcAft>
                <a:spcPts val="0"/>
              </a:spcAft>
              <a:buClr>
                <a:srgbClr val="C12530"/>
              </a:buClr>
              <a:buSzPct val="100000"/>
              <a:buNone/>
            </a:pPr>
            <a:endParaRPr sz="4000" dirty="0">
              <a:latin typeface="Roboto"/>
              <a:ea typeface="Roboto"/>
              <a:cs typeface="Roboto"/>
              <a:sym typeface="Roboto"/>
            </a:endParaRPr>
          </a:p>
          <a:p>
            <a:pPr marL="342900" lvl="0" indent="0" algn="l" rtl="0">
              <a:lnSpc>
                <a:spcPct val="100000"/>
              </a:lnSpc>
              <a:spcBef>
                <a:spcPts val="0"/>
              </a:spcBef>
              <a:spcAft>
                <a:spcPts val="0"/>
              </a:spcAft>
              <a:buSzPct val="115555"/>
              <a:buNone/>
            </a:pPr>
            <a:r>
              <a:rPr lang="pt-BR" sz="4000" b="1" dirty="0">
                <a:latin typeface="Roboto"/>
                <a:ea typeface="Roboto"/>
                <a:cs typeface="Roboto"/>
                <a:sym typeface="Roboto"/>
              </a:rPr>
              <a:t>Registre o nascimento do seu filho no consulado estrangeiro</a:t>
            </a:r>
            <a:r>
              <a:rPr lang="pt-BR" sz="4000" dirty="0">
                <a:latin typeface="Roboto"/>
                <a:ea typeface="Roboto"/>
                <a:cs typeface="Roboto"/>
                <a:sym typeface="Roboto"/>
              </a:rPr>
              <a:t>: </a:t>
            </a:r>
            <a:r>
              <a:rPr lang="pt-BR" sz="4000" dirty="0">
                <a:solidFill>
                  <a:schemeClr val="dk1"/>
                </a:solidFill>
                <a:latin typeface="Roboto"/>
                <a:ea typeface="Roboto"/>
                <a:cs typeface="Roboto"/>
                <a:sym typeface="Roboto"/>
              </a:rPr>
              <a:t>se o seu filho quiser viajar ou se mudar para o seu país de origem, pode ser mais fácil se o nascimento dele já estiver registrado no consulado. </a:t>
            </a:r>
          </a:p>
          <a:p>
            <a:pPr marL="165100" lvl="0" indent="-76200" algn="l" rtl="0">
              <a:lnSpc>
                <a:spcPct val="100000"/>
              </a:lnSpc>
              <a:spcBef>
                <a:spcPts val="0"/>
              </a:spcBef>
              <a:spcAft>
                <a:spcPts val="0"/>
              </a:spcAft>
              <a:buClr>
                <a:srgbClr val="C12530"/>
              </a:buClr>
              <a:buSzPct val="100000"/>
              <a:buFont typeface="Noto Sans Symbols"/>
              <a:buNone/>
            </a:pPr>
            <a:endParaRPr sz="3000" dirty="0">
              <a:latin typeface="Roboto"/>
              <a:ea typeface="Roboto"/>
              <a:cs typeface="Roboto"/>
              <a:sym typeface="Roboto"/>
            </a:endParaRPr>
          </a:p>
          <a:p>
            <a:pPr marL="342900" lvl="0" indent="0" algn="l" rtl="0">
              <a:lnSpc>
                <a:spcPct val="100000"/>
              </a:lnSpc>
              <a:spcBef>
                <a:spcPts val="0"/>
              </a:spcBef>
              <a:spcAft>
                <a:spcPts val="0"/>
              </a:spcAft>
              <a:buSzPct val="115555"/>
              <a:buNone/>
            </a:pPr>
            <a:r>
              <a:rPr lang="pt-BR" sz="4000" b="1" dirty="0">
                <a:latin typeface="Roboto"/>
                <a:ea typeface="Roboto"/>
                <a:cs typeface="Roboto"/>
                <a:sym typeface="Roboto"/>
              </a:rPr>
              <a:t>Solicite passaportes para seu filho</a:t>
            </a:r>
            <a:r>
              <a:rPr lang="pt-BR" sz="4000" dirty="0">
                <a:latin typeface="Roboto"/>
                <a:ea typeface="Roboto"/>
                <a:cs typeface="Roboto"/>
                <a:sym typeface="Roboto"/>
              </a:rPr>
              <a:t>: </a:t>
            </a:r>
            <a:r>
              <a:rPr lang="pt-BR" sz="4000" dirty="0">
                <a:solidFill>
                  <a:schemeClr val="dk1"/>
                </a:solidFill>
                <a:latin typeface="Roboto"/>
                <a:ea typeface="Roboto"/>
                <a:cs typeface="Roboto"/>
                <a:sym typeface="Roboto"/>
              </a:rPr>
              <a:t>a maioria dos governos exige que ambos os pais deem permissão para que o filho obtenha um passaporte. Se você tiver a custódia legal exclusiva ou uma ordem judicial específica, não precisará da permissão do outro genitor. </a:t>
            </a:r>
          </a:p>
          <a:p>
            <a:pPr marL="165100" lvl="0" indent="-76200" algn="l" rtl="0">
              <a:lnSpc>
                <a:spcPct val="100000"/>
              </a:lnSpc>
              <a:spcBef>
                <a:spcPts val="0"/>
              </a:spcBef>
              <a:spcAft>
                <a:spcPts val="0"/>
              </a:spcAft>
              <a:buClr>
                <a:srgbClr val="C12530"/>
              </a:buClr>
              <a:buSzPct val="100000"/>
              <a:buFont typeface="Noto Sans Symbols"/>
              <a:buNone/>
            </a:pPr>
            <a:endParaRPr sz="3000" dirty="0">
              <a:latin typeface="Roboto"/>
              <a:ea typeface="Roboto"/>
              <a:cs typeface="Roboto"/>
              <a:sym typeface="Roboto"/>
            </a:endParaRPr>
          </a:p>
          <a:p>
            <a:pPr marL="342900" lvl="0" indent="0" algn="l" rtl="0">
              <a:lnSpc>
                <a:spcPct val="100000"/>
              </a:lnSpc>
              <a:spcBef>
                <a:spcPts val="0"/>
              </a:spcBef>
              <a:spcAft>
                <a:spcPts val="0"/>
              </a:spcAft>
              <a:buSzPct val="115555"/>
              <a:buNone/>
            </a:pPr>
            <a:r>
              <a:rPr lang="pt-BR" sz="4000" b="1" dirty="0">
                <a:latin typeface="Roboto"/>
                <a:ea typeface="Roboto"/>
                <a:cs typeface="Roboto"/>
                <a:sym typeface="Roboto"/>
              </a:rPr>
              <a:t>Escreva uma carta de viagem</a:t>
            </a:r>
            <a:r>
              <a:rPr lang="pt-BR" sz="4000" dirty="0">
                <a:latin typeface="Roboto"/>
                <a:ea typeface="Roboto"/>
                <a:cs typeface="Roboto"/>
                <a:sym typeface="Roboto"/>
              </a:rPr>
              <a:t>: </a:t>
            </a:r>
            <a:r>
              <a:rPr lang="pt-BR" sz="4000" dirty="0">
                <a:solidFill>
                  <a:schemeClr val="dk1"/>
                </a:solidFill>
                <a:latin typeface="Roboto"/>
                <a:ea typeface="Roboto"/>
                <a:cs typeface="Roboto"/>
                <a:sym typeface="Roboto"/>
              </a:rPr>
              <a:t>se seu filho precisar viajar para fora dos EUA, ele pode precisar de uma carta com firma reconhecida que lhe dê permissão para viajar com um adulto de confiança. Talvez seja necessário entrar em contato com a companhia aérea ou com o consulado para obter instruções exatas. </a:t>
            </a:r>
          </a:p>
          <a:p>
            <a:pPr marL="177800" lvl="0" indent="-127000" algn="l" rtl="0">
              <a:lnSpc>
                <a:spcPct val="100000"/>
              </a:lnSpc>
              <a:spcBef>
                <a:spcPts val="800"/>
              </a:spcBef>
              <a:spcAft>
                <a:spcPts val="0"/>
              </a:spcAft>
              <a:buClr>
                <a:srgbClr val="C12530"/>
              </a:buClr>
              <a:buSzPct val="1000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76"/>
          <p:cNvGrpSpPr/>
          <p:nvPr/>
        </p:nvGrpSpPr>
        <p:grpSpPr>
          <a:xfrm>
            <a:off x="104242" y="158871"/>
            <a:ext cx="2197454" cy="4894126"/>
            <a:chOff x="1118228" y="283725"/>
            <a:chExt cx="2090822" cy="4076400"/>
          </a:xfrm>
        </p:grpSpPr>
        <p:sp>
          <p:nvSpPr>
            <p:cNvPr id="510" name="Google Shape;510;p76"/>
            <p:cNvSpPr/>
            <p:nvPr/>
          </p:nvSpPr>
          <p:spPr>
            <a:xfrm>
              <a:off x="1178650" y="283725"/>
              <a:ext cx="2030400" cy="4076400"/>
            </a:xfrm>
            <a:prstGeom prst="rect">
              <a:avLst/>
            </a:prstGeom>
            <a:solidFill>
              <a:srgbClr val="058C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 name="Google Shape;511;p76"/>
            <p:cNvSpPr/>
            <p:nvPr/>
          </p:nvSpPr>
          <p:spPr>
            <a:xfrm>
              <a:off x="1118228" y="341750"/>
              <a:ext cx="2030400" cy="9648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 name="Google Shape;512;p76"/>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D5DDF"/>
                  </a:solidFill>
                  <a:latin typeface="Roboto"/>
                  <a:ea typeface="Roboto"/>
                  <a:cs typeface="Roboto"/>
                  <a:sym typeface="Roboto"/>
                </a:rPr>
                <a:t>Opção informal</a:t>
              </a:r>
            </a:p>
          </p:txBody>
        </p:sp>
        <p:sp>
          <p:nvSpPr>
            <p:cNvPr id="513" name="Google Shape;513;p76"/>
            <p:cNvSpPr/>
            <p:nvPr/>
          </p:nvSpPr>
          <p:spPr>
            <a:xfrm rot="5400000">
              <a:off x="1938871" y="1362065"/>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 name="Google Shape;514;p76"/>
            <p:cNvSpPr/>
            <p:nvPr/>
          </p:nvSpPr>
          <p:spPr>
            <a:xfrm>
              <a:off x="1118291" y="1754713"/>
              <a:ext cx="2030400" cy="2503200"/>
            </a:xfrm>
            <a:prstGeom prst="rect">
              <a:avLst/>
            </a:prstGeom>
            <a:noFill/>
            <a:ln>
              <a:noFill/>
            </a:ln>
          </p:spPr>
          <p:txBody>
            <a:bodyPr spcFirstLastPara="1" wrap="square" lIns="91425" tIns="91425" rIns="91425" bIns="91425" anchor="t" anchorCtr="0">
              <a:noAutofit/>
            </a:bodyPr>
            <a:lstStyle/>
            <a:p>
              <a:pPr marL="254000" marR="0" lvl="0" indent="-260350" algn="l" rtl="0">
                <a:lnSpc>
                  <a:spcPct val="115000"/>
                </a:lnSpc>
                <a:spcBef>
                  <a:spcPts val="0"/>
                </a:spcBef>
                <a:spcAft>
                  <a:spcPts val="0"/>
                </a:spcAft>
                <a:buClr>
                  <a:srgbClr val="FFFFFF"/>
                </a:buClr>
                <a:buSzPts val="1300"/>
                <a:buFont typeface="Roboto"/>
                <a:buChar char="●"/>
              </a:pPr>
              <a:r>
                <a:rPr lang="pt-BR" sz="1300" b="0" i="0" u="none" strike="noStrike" cap="none">
                  <a:solidFill>
                    <a:srgbClr val="FFFFFF"/>
                  </a:solidFill>
                  <a:latin typeface="Roboto"/>
                  <a:ea typeface="Roboto"/>
                  <a:cs typeface="Roboto"/>
                  <a:sym typeface="Roboto"/>
                </a:rPr>
                <a:t>conversar com as pessoas que você quer que cuidem de seu filho ou escrever o que você quer que aconteça em uma emergência</a:t>
              </a:r>
            </a:p>
            <a:p>
              <a:pPr marL="254000" marR="0" lvl="0" indent="-260350" algn="l" rtl="0">
                <a:lnSpc>
                  <a:spcPct val="115000"/>
                </a:lnSpc>
                <a:spcBef>
                  <a:spcPts val="0"/>
                </a:spcBef>
                <a:spcAft>
                  <a:spcPts val="0"/>
                </a:spcAft>
                <a:buClr>
                  <a:srgbClr val="FFFFFF"/>
                </a:buClr>
                <a:buSzPts val="1300"/>
                <a:buFont typeface="Roboto"/>
                <a:buChar char="●"/>
              </a:pPr>
              <a:r>
                <a:rPr lang="pt-BR" sz="1300" b="0" i="0" u="none" strike="noStrike" cap="none">
                  <a:solidFill>
                    <a:srgbClr val="FFFFFF"/>
                  </a:solidFill>
                  <a:latin typeface="Roboto"/>
                  <a:ea typeface="Roboto"/>
                  <a:cs typeface="Roboto"/>
                  <a:sym typeface="Roboto"/>
                </a:rPr>
                <a:t>mais fácil, mas não dá ao cuidador direitos legais e a escola ou o médico de seu filho pode não seguir seu plano</a:t>
              </a:r>
            </a:p>
          </p:txBody>
        </p:sp>
      </p:grpSp>
      <p:grpSp>
        <p:nvGrpSpPr>
          <p:cNvPr id="515" name="Google Shape;515;p76"/>
          <p:cNvGrpSpPr/>
          <p:nvPr/>
        </p:nvGrpSpPr>
        <p:grpSpPr>
          <a:xfrm>
            <a:off x="2342390" y="158882"/>
            <a:ext cx="2197444" cy="4894126"/>
            <a:chOff x="1118237" y="283725"/>
            <a:chExt cx="2090813" cy="4076400"/>
          </a:xfrm>
        </p:grpSpPr>
        <p:sp>
          <p:nvSpPr>
            <p:cNvPr id="516" name="Google Shape;516;p76"/>
            <p:cNvSpPr/>
            <p:nvPr/>
          </p:nvSpPr>
          <p:spPr>
            <a:xfrm>
              <a:off x="1178650" y="283725"/>
              <a:ext cx="2030400" cy="4076400"/>
            </a:xfrm>
            <a:prstGeom prst="rect">
              <a:avLst/>
            </a:prstGeom>
            <a:solidFill>
              <a:srgbClr val="058C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 name="Google Shape;517;p76"/>
            <p:cNvSpPr/>
            <p:nvPr/>
          </p:nvSpPr>
          <p:spPr>
            <a:xfrm>
              <a:off x="1118237" y="341750"/>
              <a:ext cx="2030400" cy="9894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 name="Google Shape;518;p76"/>
            <p:cNvSpPr/>
            <p:nvPr/>
          </p:nvSpPr>
          <p:spPr>
            <a:xfrm>
              <a:off x="1256131" y="341759"/>
              <a:ext cx="18150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D5DDF"/>
                  </a:solidFill>
                  <a:latin typeface="Roboto"/>
                  <a:ea typeface="Roboto"/>
                  <a:cs typeface="Roboto"/>
                  <a:sym typeface="Roboto"/>
                </a:rPr>
                <a:t>Declaração juramentada de autorização do cuidador</a:t>
              </a:r>
            </a:p>
          </p:txBody>
        </p:sp>
        <p:sp>
          <p:nvSpPr>
            <p:cNvPr id="519" name="Google Shape;519;p76"/>
            <p:cNvSpPr/>
            <p:nvPr/>
          </p:nvSpPr>
          <p:spPr>
            <a:xfrm rot="5400000">
              <a:off x="1969087" y="1386655"/>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 name="Google Shape;520;p76"/>
            <p:cNvSpPr/>
            <p:nvPr/>
          </p:nvSpPr>
          <p:spPr>
            <a:xfrm>
              <a:off x="1118300" y="1809248"/>
              <a:ext cx="2030400" cy="2448600"/>
            </a:xfrm>
            <a:prstGeom prst="rect">
              <a:avLst/>
            </a:prstGeom>
            <a:noFill/>
            <a:ln>
              <a:noFill/>
            </a:ln>
          </p:spPr>
          <p:txBody>
            <a:bodyPr spcFirstLastPara="1" wrap="square" lIns="91425" tIns="91425" rIns="91425" bIns="91425" anchor="t" anchorCtr="0">
              <a:noAutofit/>
            </a:bodyPr>
            <a:lstStyle/>
            <a:p>
              <a:pPr marL="254000" marR="0" lvl="0" indent="-254000" algn="l" rtl="0">
                <a:lnSpc>
                  <a:spcPct val="115000"/>
                </a:lnSpc>
                <a:spcBef>
                  <a:spcPts val="0"/>
                </a:spcBef>
                <a:spcAft>
                  <a:spcPts val="0"/>
                </a:spcAft>
                <a:buClr>
                  <a:srgbClr val="FFFFFF"/>
                </a:buClr>
                <a:buSzPts val="1200"/>
                <a:buFont typeface="Roboto"/>
                <a:buChar char="●"/>
              </a:pPr>
              <a:r>
                <a:rPr lang="pt-BR" sz="1200" b="0" i="0" u="none" strike="noStrike" cap="none">
                  <a:solidFill>
                    <a:srgbClr val="FFFFFF"/>
                  </a:solidFill>
                  <a:latin typeface="Roboto"/>
                  <a:ea typeface="Roboto"/>
                  <a:cs typeface="Roboto"/>
                  <a:sym typeface="Roboto"/>
                </a:rPr>
                <a:t>dá ao cuidador o direito de tomar decisões sobre os cuidados com a saúde e a educação de seu filho por até 2 anos </a:t>
              </a:r>
            </a:p>
            <a:p>
              <a:pPr marL="254000" marR="0" lvl="0" indent="-254000" algn="l" rtl="0">
                <a:lnSpc>
                  <a:spcPct val="115000"/>
                </a:lnSpc>
                <a:spcBef>
                  <a:spcPts val="0"/>
                </a:spcBef>
                <a:spcAft>
                  <a:spcPts val="0"/>
                </a:spcAft>
                <a:buClr>
                  <a:srgbClr val="FFFFFF"/>
                </a:buClr>
                <a:buSzPts val="1200"/>
                <a:buFont typeface="Roboto"/>
                <a:buChar char="●"/>
              </a:pPr>
              <a:r>
                <a:rPr lang="pt-BR" sz="1200" b="0" i="0" u="none" strike="noStrike" cap="none">
                  <a:solidFill>
                    <a:srgbClr val="FFFFFF"/>
                  </a:solidFill>
                  <a:latin typeface="Roboto"/>
                  <a:ea typeface="Roboto"/>
                  <a:cs typeface="Roboto"/>
                  <a:sym typeface="Roboto"/>
                </a:rPr>
                <a:t>os pais mantêm todos os direitos e podem encerrar o contrato a qualquer momento</a:t>
              </a:r>
            </a:p>
            <a:p>
              <a:pPr marL="254000" marR="0" lvl="0" indent="-254000" algn="l" rtl="0">
                <a:lnSpc>
                  <a:spcPct val="115000"/>
                </a:lnSpc>
                <a:spcBef>
                  <a:spcPts val="0"/>
                </a:spcBef>
                <a:spcAft>
                  <a:spcPts val="0"/>
                </a:spcAft>
                <a:buClr>
                  <a:srgbClr val="FFFFFF"/>
                </a:buClr>
                <a:buSzPts val="1200"/>
                <a:buFont typeface="Roboto"/>
                <a:buChar char="●"/>
              </a:pPr>
              <a:r>
                <a:rPr lang="pt-BR" sz="1200" b="0" i="0" u="none" strike="noStrike" cap="none">
                  <a:solidFill>
                    <a:srgbClr val="FFFFFF"/>
                  </a:solidFill>
                  <a:latin typeface="Roboto"/>
                  <a:ea typeface="Roboto"/>
                  <a:cs typeface="Roboto"/>
                  <a:sym typeface="Roboto"/>
                </a:rPr>
                <a:t>Necessita da assinatura dos pais e de duas testemunhas, com firma reconhecida em cartório</a:t>
              </a:r>
            </a:p>
          </p:txBody>
        </p:sp>
      </p:grpSp>
      <p:grpSp>
        <p:nvGrpSpPr>
          <p:cNvPr id="521" name="Google Shape;521;p76"/>
          <p:cNvGrpSpPr/>
          <p:nvPr/>
        </p:nvGrpSpPr>
        <p:grpSpPr>
          <a:xfrm>
            <a:off x="4580516" y="158882"/>
            <a:ext cx="2197463" cy="4894126"/>
            <a:chOff x="1118224" y="283725"/>
            <a:chExt cx="2090831" cy="4076400"/>
          </a:xfrm>
        </p:grpSpPr>
        <p:sp>
          <p:nvSpPr>
            <p:cNvPr id="522" name="Google Shape;522;p76"/>
            <p:cNvSpPr/>
            <p:nvPr/>
          </p:nvSpPr>
          <p:spPr>
            <a:xfrm>
              <a:off x="1178650" y="283725"/>
              <a:ext cx="2030400" cy="4076400"/>
            </a:xfrm>
            <a:prstGeom prst="rect">
              <a:avLst/>
            </a:prstGeom>
            <a:solidFill>
              <a:srgbClr val="058C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3" name="Google Shape;523;p76"/>
            <p:cNvSpPr/>
            <p:nvPr/>
          </p:nvSpPr>
          <p:spPr>
            <a:xfrm>
              <a:off x="1118224" y="341750"/>
              <a:ext cx="2030400" cy="9894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4" name="Google Shape;524;p76"/>
            <p:cNvSpPr/>
            <p:nvPr/>
          </p:nvSpPr>
          <p:spPr>
            <a:xfrm>
              <a:off x="1256142" y="341759"/>
              <a:ext cx="18150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pt-BR" sz="1800" b="1" i="0" u="none" strike="noStrike" cap="none">
                  <a:solidFill>
                    <a:srgbClr val="0D5DDF"/>
                  </a:solidFill>
                  <a:latin typeface="Roboto"/>
                  <a:ea typeface="Roboto"/>
                  <a:cs typeface="Roboto"/>
                  <a:sym typeface="Roboto"/>
                </a:rPr>
                <a:t>Autorização de agente temporário</a:t>
              </a:r>
            </a:p>
          </p:txBody>
        </p:sp>
        <p:sp>
          <p:nvSpPr>
            <p:cNvPr id="525" name="Google Shape;525;p76"/>
            <p:cNvSpPr/>
            <p:nvPr/>
          </p:nvSpPr>
          <p:spPr>
            <a:xfrm rot="5400000">
              <a:off x="1969087" y="1386655"/>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6" name="Google Shape;526;p76"/>
            <p:cNvSpPr/>
            <p:nvPr/>
          </p:nvSpPr>
          <p:spPr>
            <a:xfrm>
              <a:off x="1178655" y="1779239"/>
              <a:ext cx="2030400" cy="2462100"/>
            </a:xfrm>
            <a:prstGeom prst="rect">
              <a:avLst/>
            </a:prstGeom>
            <a:noFill/>
            <a:ln>
              <a:noFill/>
            </a:ln>
          </p:spPr>
          <p:txBody>
            <a:bodyPr spcFirstLastPara="1" wrap="square" lIns="91425" tIns="91425" rIns="91425" bIns="91425" anchor="t" anchorCtr="0">
              <a:noAutofit/>
            </a:bodyPr>
            <a:lstStyle/>
            <a:p>
              <a:pPr marL="177800" marR="0" lvl="0" indent="-171450" algn="l" rtl="0">
                <a:lnSpc>
                  <a:spcPct val="115000"/>
                </a:lnSpc>
                <a:spcBef>
                  <a:spcPts val="0"/>
                </a:spcBef>
                <a:spcAft>
                  <a:spcPts val="0"/>
                </a:spcAft>
                <a:buClr>
                  <a:srgbClr val="FFFFFF"/>
                </a:buClr>
                <a:buSzPts val="1100"/>
                <a:buFont typeface="Roboto"/>
                <a:buChar char="●"/>
              </a:pPr>
              <a:r>
                <a:rPr lang="pt-BR" sz="1100" b="0" i="0" u="none" strike="noStrike" cap="none">
                  <a:solidFill>
                    <a:srgbClr val="FFFFFF"/>
                  </a:solidFill>
                  <a:latin typeface="Roboto"/>
                  <a:ea typeface="Roboto"/>
                  <a:cs typeface="Roboto"/>
                  <a:sym typeface="Roboto"/>
                </a:rPr>
                <a:t>permite que o “agente”, ou a pessoa que você escolher, tome todas as decisões que um pai pode tomar (exceto casamento e adoção) para seu filho, inclusive sobre propriedade e finanças</a:t>
              </a:r>
            </a:p>
            <a:p>
              <a:pPr marL="177800" marR="0" lvl="0" indent="-171450" algn="l" rtl="0">
                <a:lnSpc>
                  <a:spcPct val="115000"/>
                </a:lnSpc>
                <a:spcBef>
                  <a:spcPts val="0"/>
                </a:spcBef>
                <a:spcAft>
                  <a:spcPts val="0"/>
                </a:spcAft>
                <a:buClr>
                  <a:srgbClr val="FFFFFF"/>
                </a:buClr>
                <a:buSzPts val="1100"/>
                <a:buFont typeface="Roboto"/>
                <a:buChar char="●"/>
              </a:pPr>
              <a:r>
                <a:rPr lang="pt-BR" sz="1100" b="0" i="0" u="none" strike="noStrike" cap="none">
                  <a:solidFill>
                    <a:srgbClr val="FFFFFF"/>
                  </a:solidFill>
                  <a:latin typeface="Roboto"/>
                  <a:ea typeface="Roboto"/>
                  <a:cs typeface="Roboto"/>
                  <a:sym typeface="Roboto"/>
                </a:rPr>
                <a:t>Válido por 60 dias após sua entrada em vigor, mas pode ser renovado</a:t>
              </a:r>
            </a:p>
            <a:p>
              <a:pPr marL="177800" marR="0" lvl="0" indent="-171450" algn="l" rtl="0">
                <a:lnSpc>
                  <a:spcPct val="115000"/>
                </a:lnSpc>
                <a:spcBef>
                  <a:spcPts val="0"/>
                </a:spcBef>
                <a:spcAft>
                  <a:spcPts val="0"/>
                </a:spcAft>
                <a:buClr>
                  <a:srgbClr val="FFFFFF"/>
                </a:buClr>
                <a:buSzPts val="1100"/>
                <a:buFont typeface="Roboto"/>
                <a:buChar char="●"/>
              </a:pPr>
              <a:r>
                <a:rPr lang="pt-BR" sz="1100" b="0" i="0" u="none" strike="noStrike" cap="none">
                  <a:solidFill>
                    <a:srgbClr val="FFFFFF"/>
                  </a:solidFill>
                  <a:latin typeface="Roboto"/>
                  <a:ea typeface="Roboto"/>
                  <a:cs typeface="Roboto"/>
                  <a:sym typeface="Roboto"/>
                </a:rPr>
                <a:t>Ambos os pais devem assinar, se disponíveis</a:t>
              </a:r>
            </a:p>
            <a:p>
              <a:pPr marL="177800" marR="0" lvl="0" indent="-171450" algn="l" rtl="0">
                <a:lnSpc>
                  <a:spcPct val="115000"/>
                </a:lnSpc>
                <a:spcBef>
                  <a:spcPts val="0"/>
                </a:spcBef>
                <a:spcAft>
                  <a:spcPts val="0"/>
                </a:spcAft>
                <a:buClr>
                  <a:srgbClr val="FFFFFF"/>
                </a:buClr>
                <a:buSzPts val="1100"/>
                <a:buFont typeface="Roboto"/>
                <a:buChar char="●"/>
              </a:pPr>
              <a:r>
                <a:rPr lang="pt-BR" sz="1100" b="0" i="0" u="none" strike="noStrike" cap="none">
                  <a:solidFill>
                    <a:srgbClr val="FFFFFF"/>
                  </a:solidFill>
                  <a:latin typeface="Roboto"/>
                  <a:ea typeface="Roboto"/>
                  <a:cs typeface="Roboto"/>
                  <a:sym typeface="Roboto"/>
                </a:rPr>
                <a:t>Deve ser assinado pelo agente e por duas testemunhas</a:t>
              </a:r>
            </a:p>
          </p:txBody>
        </p:sp>
      </p:grpSp>
      <p:grpSp>
        <p:nvGrpSpPr>
          <p:cNvPr id="527" name="Google Shape;527;p76"/>
          <p:cNvGrpSpPr/>
          <p:nvPr/>
        </p:nvGrpSpPr>
        <p:grpSpPr>
          <a:xfrm>
            <a:off x="6818641" y="158882"/>
            <a:ext cx="2197458" cy="4894126"/>
            <a:chOff x="1118224" y="283725"/>
            <a:chExt cx="2090826" cy="4076400"/>
          </a:xfrm>
        </p:grpSpPr>
        <p:sp>
          <p:nvSpPr>
            <p:cNvPr id="528" name="Google Shape;528;p76"/>
            <p:cNvSpPr/>
            <p:nvPr/>
          </p:nvSpPr>
          <p:spPr>
            <a:xfrm>
              <a:off x="1178650" y="283725"/>
              <a:ext cx="2030400" cy="4076400"/>
            </a:xfrm>
            <a:prstGeom prst="rect">
              <a:avLst/>
            </a:prstGeom>
            <a:solidFill>
              <a:srgbClr val="058C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9" name="Google Shape;529;p76"/>
            <p:cNvSpPr/>
            <p:nvPr/>
          </p:nvSpPr>
          <p:spPr>
            <a:xfrm>
              <a:off x="1118224" y="341753"/>
              <a:ext cx="2030400" cy="9894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0" name="Google Shape;530;p76"/>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pt-BR" sz="1800" b="1" i="0" u="none" strike="noStrike" cap="none">
                  <a:solidFill>
                    <a:srgbClr val="0D5DDF"/>
                  </a:solidFill>
                  <a:latin typeface="Roboto"/>
                  <a:ea typeface="Roboto"/>
                  <a:cs typeface="Roboto"/>
                  <a:sym typeface="Roboto"/>
                </a:rPr>
                <a:t>Tutela</a:t>
              </a:r>
            </a:p>
          </p:txBody>
        </p:sp>
        <p:sp>
          <p:nvSpPr>
            <p:cNvPr id="531" name="Google Shape;531;p76"/>
            <p:cNvSpPr/>
            <p:nvPr/>
          </p:nvSpPr>
          <p:spPr>
            <a:xfrm rot="5400000">
              <a:off x="1969087" y="1386655"/>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2" name="Google Shape;532;p76"/>
            <p:cNvSpPr/>
            <p:nvPr/>
          </p:nvSpPr>
          <p:spPr>
            <a:xfrm>
              <a:off x="1118287" y="1809248"/>
              <a:ext cx="2030400" cy="2448600"/>
            </a:xfrm>
            <a:prstGeom prst="rect">
              <a:avLst/>
            </a:prstGeom>
            <a:noFill/>
            <a:ln>
              <a:noFill/>
            </a:ln>
          </p:spPr>
          <p:txBody>
            <a:bodyPr spcFirstLastPara="1" wrap="square" lIns="91425" tIns="91425" rIns="91425" bIns="91425" anchor="t" anchorCtr="0">
              <a:noAutofit/>
            </a:bodyPr>
            <a:lstStyle/>
            <a:p>
              <a:pPr marL="254000" marR="0" lvl="0" indent="-260350" algn="l" rtl="0">
                <a:lnSpc>
                  <a:spcPct val="115000"/>
                </a:lnSpc>
                <a:spcBef>
                  <a:spcPts val="0"/>
                </a:spcBef>
                <a:spcAft>
                  <a:spcPts val="0"/>
                </a:spcAft>
                <a:buClr>
                  <a:srgbClr val="FFFFFF"/>
                </a:buClr>
                <a:buSzPts val="1300"/>
                <a:buFont typeface="Roboto"/>
                <a:buChar char="●"/>
              </a:pPr>
              <a:r>
                <a:rPr lang="pt-BR" sz="1300" b="0" i="0" u="none" strike="noStrike" cap="none">
                  <a:solidFill>
                    <a:srgbClr val="FFFFFF"/>
                  </a:solidFill>
                  <a:latin typeface="Roboto"/>
                  <a:ea typeface="Roboto"/>
                  <a:cs typeface="Roboto"/>
                  <a:sym typeface="Roboto"/>
                </a:rPr>
                <a:t>o tutor legal tem todos os direitos dos pais, mas exerce esses direitos no lugar deles</a:t>
              </a:r>
            </a:p>
            <a:p>
              <a:pPr marL="254000" marR="0" lvl="0" indent="-260350" algn="l" rtl="0">
                <a:lnSpc>
                  <a:spcPct val="115000"/>
                </a:lnSpc>
                <a:spcBef>
                  <a:spcPts val="0"/>
                </a:spcBef>
                <a:spcAft>
                  <a:spcPts val="0"/>
                </a:spcAft>
                <a:buClr>
                  <a:srgbClr val="FFFFFF"/>
                </a:buClr>
                <a:buSzPts val="1300"/>
                <a:buFont typeface="Roboto"/>
                <a:buChar char="●"/>
              </a:pPr>
              <a:r>
                <a:rPr lang="pt-BR" sz="1300" b="0" i="0" u="none" strike="noStrike" cap="none">
                  <a:solidFill>
                    <a:srgbClr val="FFFFFF"/>
                  </a:solidFill>
                  <a:latin typeface="Roboto"/>
                  <a:ea typeface="Roboto"/>
                  <a:cs typeface="Roboto"/>
                  <a:sym typeface="Roboto"/>
                </a:rPr>
                <a:t>deve ser obtido por meio dos tribunais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7"/>
          <p:cNvSpPr txBox="1">
            <a:spLocks noGrp="1"/>
          </p:cNvSpPr>
          <p:nvPr>
            <p:ph type="title"/>
          </p:nvPr>
        </p:nvSpPr>
        <p:spPr>
          <a:xfrm>
            <a:off x="628650" y="434337"/>
            <a:ext cx="6105600" cy="516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3A71AB"/>
              </a:buClr>
              <a:buSzPct val="100000"/>
              <a:buFont typeface="Roboto"/>
              <a:buNone/>
            </a:pPr>
            <a:r>
              <a:rPr lang="pt-BR"/>
              <a:t>Documentos importantes</a:t>
            </a:r>
          </a:p>
        </p:txBody>
      </p:sp>
      <p:sp>
        <p:nvSpPr>
          <p:cNvPr id="538" name="Google Shape;538;p77"/>
          <p:cNvSpPr txBox="1"/>
          <p:nvPr/>
        </p:nvSpPr>
        <p:spPr>
          <a:xfrm>
            <a:off x="690600" y="1298300"/>
            <a:ext cx="5825100" cy="3570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pt-BR" sz="2200">
                <a:latin typeface="Calibri"/>
                <a:ea typeface="Calibri"/>
                <a:cs typeface="Calibri"/>
                <a:sym typeface="Calibri"/>
              </a:rPr>
              <a:t>É muito importante salvar todos os documentos de imigração e garantir que nenhuma página seja perdida.</a:t>
            </a:r>
          </a:p>
          <a:p>
            <a:pPr marL="457200" lvl="0" indent="-368300" algn="l" rtl="0">
              <a:spcBef>
                <a:spcPts val="0"/>
              </a:spcBef>
              <a:spcAft>
                <a:spcPts val="0"/>
              </a:spcAft>
              <a:buSzPts val="2200"/>
              <a:buFont typeface="Calibri"/>
              <a:buChar char="●"/>
            </a:pPr>
            <a:r>
              <a:rPr lang="pt-BR" sz="2200">
                <a:latin typeface="Calibri"/>
                <a:ea typeface="Calibri"/>
                <a:cs typeface="Calibri"/>
                <a:sym typeface="Calibri"/>
              </a:rPr>
              <a:t>Muitos documentos têm o número de identidade de imigração (começa com a letra A e tem 8 ou 9 dígitos)</a:t>
            </a:r>
          </a:p>
          <a:p>
            <a:pPr marL="457200" lvl="0" indent="-368300" algn="l" rtl="0">
              <a:spcBef>
                <a:spcPts val="0"/>
              </a:spcBef>
              <a:spcAft>
                <a:spcPts val="0"/>
              </a:spcAft>
              <a:buSzPts val="2200"/>
              <a:buFont typeface="Calibri"/>
              <a:buChar char="●"/>
            </a:pPr>
            <a:r>
              <a:rPr lang="pt-BR" sz="2200">
                <a:latin typeface="Calibri"/>
                <a:ea typeface="Calibri"/>
                <a:cs typeface="Calibri"/>
                <a:sym typeface="Calibri"/>
              </a:rPr>
              <a:t>Alguns documentos têm datas para audiências ou outros compromissos com a imigração - essas datas são muito importantes!</a:t>
            </a:r>
          </a:p>
          <a:p>
            <a:pPr marL="457200" lvl="0" indent="0" algn="l" rtl="0">
              <a:spcBef>
                <a:spcPts val="0"/>
              </a:spcBef>
              <a:spcAft>
                <a:spcPts val="0"/>
              </a:spcAft>
              <a:buNone/>
            </a:pPr>
            <a:endParaRPr sz="2200">
              <a:latin typeface="Calibri"/>
              <a:ea typeface="Calibri"/>
              <a:cs typeface="Calibri"/>
              <a:sym typeface="Calibri"/>
            </a:endParaRPr>
          </a:p>
        </p:txBody>
      </p:sp>
      <p:pic>
        <p:nvPicPr>
          <p:cNvPr id="539" name="Google Shape;539;p77"/>
          <p:cNvPicPr preferRelativeResize="0"/>
          <p:nvPr/>
        </p:nvPicPr>
        <p:blipFill>
          <a:blip r:embed="rId3">
            <a:alphaModFix/>
          </a:blip>
          <a:stretch>
            <a:fillRect/>
          </a:stretch>
        </p:blipFill>
        <p:spPr>
          <a:xfrm>
            <a:off x="6782050" y="2672800"/>
            <a:ext cx="1970501" cy="1970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8"/>
          <p:cNvSpPr txBox="1">
            <a:spLocks noGrp="1"/>
          </p:cNvSpPr>
          <p:nvPr>
            <p:ph type="ctrTitle"/>
          </p:nvPr>
        </p:nvSpPr>
        <p:spPr>
          <a:xfrm>
            <a:off x="989185" y="1936500"/>
            <a:ext cx="7849500" cy="6786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00000"/>
              <a:buFont typeface="Roboto"/>
              <a:buNone/>
            </a:pPr>
            <a:r>
              <a:rPr lang="pt-BR"/>
              <a:t>Acesso a benefícios e cobranças públicas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9"/>
          <p:cNvSpPr txBox="1">
            <a:spLocks noGrp="1"/>
          </p:cNvSpPr>
          <p:nvPr>
            <p:ph type="title"/>
          </p:nvPr>
        </p:nvSpPr>
        <p:spPr>
          <a:xfrm>
            <a:off x="228600" y="301750"/>
            <a:ext cx="8732700" cy="864000"/>
          </a:xfrm>
          <a:prstGeom prst="rect">
            <a:avLst/>
          </a:prstGeom>
          <a:noFill/>
          <a:ln>
            <a:noFill/>
          </a:ln>
        </p:spPr>
        <p:txBody>
          <a:bodyPr spcFirstLastPara="1" wrap="square" lIns="68550" tIns="34250" rIns="68550" bIns="34250" anchor="b" anchorCtr="0">
            <a:noAutofit/>
          </a:bodyPr>
          <a:lstStyle/>
          <a:p>
            <a:pPr marL="0" lvl="0" indent="0" algn="l" rtl="0">
              <a:spcBef>
                <a:spcPts val="0"/>
              </a:spcBef>
              <a:spcAft>
                <a:spcPts val="0"/>
              </a:spcAft>
              <a:buClr>
                <a:schemeClr val="dk1"/>
              </a:buClr>
              <a:buSzPts val="800"/>
              <a:buFont typeface="Arial"/>
              <a:buNone/>
            </a:pPr>
            <a:r>
              <a:rPr lang="pt-BR"/>
              <a:t>Principais conclusões</a:t>
            </a:r>
          </a:p>
          <a:p>
            <a:pPr marL="0" lvl="0" indent="0" algn="ctr" rtl="0">
              <a:lnSpc>
                <a:spcPct val="85000"/>
              </a:lnSpc>
              <a:spcBef>
                <a:spcPts val="0"/>
              </a:spcBef>
              <a:spcAft>
                <a:spcPts val="0"/>
              </a:spcAft>
              <a:buClr>
                <a:srgbClr val="3F3F3F"/>
              </a:buClr>
              <a:buSzPts val="3600"/>
              <a:buFont typeface="Calibri"/>
              <a:buNone/>
            </a:pPr>
            <a:endParaRPr>
              <a:solidFill>
                <a:srgbClr val="073763"/>
              </a:solidFill>
              <a:latin typeface="Roboto Slab"/>
              <a:ea typeface="Roboto Slab"/>
              <a:cs typeface="Roboto Slab"/>
              <a:sym typeface="Roboto Slab"/>
            </a:endParaRPr>
          </a:p>
        </p:txBody>
      </p:sp>
      <p:sp>
        <p:nvSpPr>
          <p:cNvPr id="552" name="Google Shape;552;p79"/>
          <p:cNvSpPr txBox="1">
            <a:spLocks noGrp="1"/>
          </p:cNvSpPr>
          <p:nvPr>
            <p:ph type="body" idx="1"/>
          </p:nvPr>
        </p:nvSpPr>
        <p:spPr>
          <a:xfrm>
            <a:off x="484650" y="1303050"/>
            <a:ext cx="8225100" cy="3657600"/>
          </a:xfrm>
          <a:prstGeom prst="rect">
            <a:avLst/>
          </a:prstGeom>
          <a:noFill/>
          <a:ln>
            <a:noFill/>
          </a:ln>
        </p:spPr>
        <p:txBody>
          <a:bodyPr spcFirstLastPara="1" wrap="square" lIns="0" tIns="34250" rIns="0" bIns="34250" anchor="t" anchorCtr="0">
            <a:noAutofit/>
          </a:bodyPr>
          <a:lstStyle/>
          <a:p>
            <a:pPr marL="342900" lvl="0" indent="-323850" algn="l" rtl="0">
              <a:lnSpc>
                <a:spcPct val="90000"/>
              </a:lnSpc>
              <a:spcBef>
                <a:spcPts val="800"/>
              </a:spcBef>
              <a:spcAft>
                <a:spcPts val="0"/>
              </a:spcAft>
              <a:buClr>
                <a:srgbClr val="0070C0"/>
              </a:buClr>
              <a:buSzPts val="2300"/>
              <a:buChar char="●"/>
            </a:pPr>
            <a:r>
              <a:rPr lang="pt-BR">
                <a:solidFill>
                  <a:srgbClr val="0070C0"/>
                </a:solidFill>
                <a:latin typeface="Roboto"/>
                <a:ea typeface="Roboto"/>
                <a:cs typeface="Roboto"/>
                <a:sym typeface="Roboto"/>
              </a:rPr>
              <a:t>Pais imigrantes </a:t>
            </a:r>
            <a:r>
              <a:rPr lang="pt-BR" b="1">
                <a:solidFill>
                  <a:srgbClr val="0070C0"/>
                </a:solidFill>
                <a:latin typeface="Roboto"/>
                <a:ea typeface="Roboto"/>
                <a:cs typeface="Roboto"/>
                <a:sym typeface="Roboto"/>
              </a:rPr>
              <a:t>sempre podem</a:t>
            </a:r>
            <a:r>
              <a:rPr lang="pt-BR">
                <a:solidFill>
                  <a:srgbClr val="0070C0"/>
                </a:solidFill>
                <a:latin typeface="Roboto"/>
                <a:ea typeface="Roboto"/>
                <a:cs typeface="Roboto"/>
                <a:sym typeface="Roboto"/>
              </a:rPr>
              <a:t> solicitar filhos cidadãos americanos, mesmo que os pais não sejam elegíveis!</a:t>
            </a:r>
          </a:p>
          <a:p>
            <a:pPr marL="1028700" lvl="2" indent="-292100" algn="l" rtl="0">
              <a:spcBef>
                <a:spcPts val="800"/>
              </a:spcBef>
              <a:spcAft>
                <a:spcPts val="0"/>
              </a:spcAft>
              <a:buClr>
                <a:schemeClr val="dk1"/>
              </a:buClr>
              <a:buSzPts val="1800"/>
              <a:buFont typeface="Courier New"/>
              <a:buChar char="•"/>
            </a:pPr>
            <a:r>
              <a:rPr lang="pt-BR" sz="1600">
                <a:solidFill>
                  <a:schemeClr val="dk1"/>
                </a:solidFill>
                <a:latin typeface="Roboto"/>
                <a:ea typeface="Roboto"/>
                <a:cs typeface="Roboto"/>
                <a:sym typeface="Roboto"/>
              </a:rPr>
              <a:t>Os pais não precisam de SSN ou comprovante de status de imigração para solicitar os filhos, mas ainda assim devem comprovar sua renda. </a:t>
            </a:r>
          </a:p>
          <a:p>
            <a:pPr marL="342900" lvl="0" indent="-311150" algn="l" rtl="0">
              <a:lnSpc>
                <a:spcPct val="90000"/>
              </a:lnSpc>
              <a:spcBef>
                <a:spcPts val="800"/>
              </a:spcBef>
              <a:spcAft>
                <a:spcPts val="0"/>
              </a:spcAft>
              <a:buClr>
                <a:srgbClr val="0070C0"/>
              </a:buClr>
              <a:buSzPts val="2100"/>
              <a:buChar char="●"/>
            </a:pPr>
            <a:r>
              <a:rPr lang="pt-BR">
                <a:solidFill>
                  <a:srgbClr val="0070C0"/>
                </a:solidFill>
              </a:rPr>
              <a:t>Você não precisa ser cidadão americano para obter benefícios</a:t>
            </a:r>
          </a:p>
          <a:p>
            <a:pPr marL="342900" lvl="0" indent="-311150" algn="l" rtl="0">
              <a:lnSpc>
                <a:spcPct val="90000"/>
              </a:lnSpc>
              <a:spcBef>
                <a:spcPts val="800"/>
              </a:spcBef>
              <a:spcAft>
                <a:spcPts val="0"/>
              </a:spcAft>
              <a:buClr>
                <a:srgbClr val="0070C0"/>
              </a:buClr>
              <a:buSzPts val="2100"/>
              <a:buFont typeface="Roboto"/>
              <a:buChar char="●"/>
            </a:pPr>
            <a:r>
              <a:rPr lang="pt-BR">
                <a:solidFill>
                  <a:srgbClr val="0070C0"/>
                </a:solidFill>
              </a:rPr>
              <a:t>De acordo com a regra atual, não há consequências imigratórias para a solicitação ou o recebimento de benefícios que não sejam assistência em dinheiro para manutenção de renda e cuidados domiciliares de longo prazo</a:t>
            </a:r>
          </a:p>
          <a:p>
            <a:pPr marL="342900" lvl="0" indent="-304800" algn="l" rtl="0">
              <a:lnSpc>
                <a:spcPct val="90000"/>
              </a:lnSpc>
              <a:spcBef>
                <a:spcPts val="800"/>
              </a:spcBef>
              <a:spcAft>
                <a:spcPts val="0"/>
              </a:spcAft>
              <a:buClr>
                <a:srgbClr val="0070C0"/>
              </a:buClr>
              <a:buSzPts val="2000"/>
              <a:buChar char="●"/>
            </a:pPr>
            <a:r>
              <a:rPr lang="pt-BR">
                <a:solidFill>
                  <a:srgbClr val="0070C0"/>
                </a:solidFill>
              </a:rPr>
              <a:t>Agências de benefícios estaduais e prestadores de serviços de saúde em Massachusetts </a:t>
            </a:r>
            <a:r>
              <a:rPr lang="pt-BR" b="1">
                <a:solidFill>
                  <a:srgbClr val="0070C0"/>
                </a:solidFill>
              </a:rPr>
              <a:t>não denunciam</a:t>
            </a:r>
            <a:r>
              <a:rPr lang="pt-BR">
                <a:solidFill>
                  <a:srgbClr val="0070C0"/>
                </a:solidFill>
              </a:rPr>
              <a:t> imigrantes ao 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0"/>
          <p:cNvSpPr txBox="1">
            <a:spLocks noGrp="1"/>
          </p:cNvSpPr>
          <p:nvPr>
            <p:ph type="title"/>
          </p:nvPr>
        </p:nvSpPr>
        <p:spPr>
          <a:xfrm>
            <a:off x="585506" y="434344"/>
            <a:ext cx="7166400" cy="516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ct val="112121"/>
              <a:buNone/>
            </a:pPr>
            <a:r>
              <a:rPr lang="pt-BR"/>
              <a:t>Regra de cobrança pública</a:t>
            </a:r>
          </a:p>
        </p:txBody>
      </p:sp>
      <p:sp>
        <p:nvSpPr>
          <p:cNvPr id="559" name="Google Shape;559;p80"/>
          <p:cNvSpPr txBox="1"/>
          <p:nvPr/>
        </p:nvSpPr>
        <p:spPr>
          <a:xfrm>
            <a:off x="593081" y="1263650"/>
            <a:ext cx="7625100" cy="4926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2300"/>
              <a:buFont typeface="Arial"/>
              <a:buNone/>
            </a:pPr>
            <a:r>
              <a:rPr lang="pt-BR" sz="2300" b="1">
                <a:solidFill>
                  <a:srgbClr val="C00000"/>
                </a:solidFill>
                <a:latin typeface="Roboto"/>
                <a:ea typeface="Roboto"/>
                <a:cs typeface="Roboto"/>
                <a:sym typeface="Roboto"/>
              </a:rPr>
              <a:t>Muitos imigrantes NÃO estão sujeitos a cobranças públicas. </a:t>
            </a:r>
          </a:p>
        </p:txBody>
      </p:sp>
      <p:sp>
        <p:nvSpPr>
          <p:cNvPr id="560" name="Google Shape;560;p80"/>
          <p:cNvSpPr txBox="1"/>
          <p:nvPr/>
        </p:nvSpPr>
        <p:spPr>
          <a:xfrm>
            <a:off x="854025" y="4372238"/>
            <a:ext cx="7509300" cy="5898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300"/>
              <a:buFont typeface="Arial"/>
              <a:buNone/>
            </a:pPr>
            <a:endParaRPr sz="1500" b="0" i="0" u="none" strike="noStrike" cap="none">
              <a:solidFill>
                <a:srgbClr val="C00000"/>
              </a:solidFill>
              <a:latin typeface="Arial"/>
              <a:ea typeface="Arial"/>
              <a:cs typeface="Arial"/>
              <a:sym typeface="Arial"/>
            </a:endParaRPr>
          </a:p>
        </p:txBody>
      </p:sp>
      <p:sp>
        <p:nvSpPr>
          <p:cNvPr id="561" name="Google Shape;561;p80"/>
          <p:cNvSpPr/>
          <p:nvPr/>
        </p:nvSpPr>
        <p:spPr>
          <a:xfrm>
            <a:off x="664800" y="2069550"/>
            <a:ext cx="2042700" cy="2293500"/>
          </a:xfrm>
          <a:prstGeom prst="rect">
            <a:avLst/>
          </a:prstGeom>
          <a:solidFill>
            <a:srgbClr val="F3F3F3"/>
          </a:solidFill>
          <a:ln w="19050"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2" name="Google Shape;562;p80"/>
          <p:cNvSpPr/>
          <p:nvPr/>
        </p:nvSpPr>
        <p:spPr>
          <a:xfrm>
            <a:off x="3107306" y="2085356"/>
            <a:ext cx="5371800" cy="2293500"/>
          </a:xfrm>
          <a:prstGeom prst="rect">
            <a:avLst/>
          </a:prstGeom>
          <a:solidFill>
            <a:srgbClr val="CFE2F3"/>
          </a:solidFill>
          <a:ln w="19050"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B6D7A8"/>
              </a:solidFill>
              <a:latin typeface="Arial"/>
              <a:ea typeface="Arial"/>
              <a:cs typeface="Arial"/>
              <a:sym typeface="Arial"/>
            </a:endParaRPr>
          </a:p>
        </p:txBody>
      </p:sp>
      <p:sp>
        <p:nvSpPr>
          <p:cNvPr id="563" name="Google Shape;563;p80"/>
          <p:cNvSpPr txBox="1"/>
          <p:nvPr/>
        </p:nvSpPr>
        <p:spPr>
          <a:xfrm>
            <a:off x="787744" y="2728106"/>
            <a:ext cx="1920000" cy="14982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Roboto"/>
                <a:ea typeface="Roboto"/>
                <a:cs typeface="Roboto"/>
                <a:sym typeface="Roboto"/>
              </a:rPr>
              <a:t>Imigrantes que solicitam um green card (residência permanente legal) ou um visto </a:t>
            </a:r>
          </a:p>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Roboto"/>
                <a:ea typeface="Roboto"/>
                <a:cs typeface="Roboto"/>
                <a:sym typeface="Roboto"/>
              </a:rPr>
              <a:t>para entrar nos Estados Unidos.</a:t>
            </a:r>
          </a:p>
        </p:txBody>
      </p:sp>
      <p:sp>
        <p:nvSpPr>
          <p:cNvPr id="564" name="Google Shape;564;p80"/>
          <p:cNvSpPr txBox="1"/>
          <p:nvPr/>
        </p:nvSpPr>
        <p:spPr>
          <a:xfrm>
            <a:off x="935691" y="2096204"/>
            <a:ext cx="1500900" cy="432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Roboto"/>
                <a:ea typeface="Roboto"/>
                <a:cs typeface="Roboto"/>
                <a:sym typeface="Roboto"/>
              </a:rPr>
              <a:t>APLICÁVEL A:</a:t>
            </a:r>
          </a:p>
        </p:txBody>
      </p:sp>
      <p:sp>
        <p:nvSpPr>
          <p:cNvPr id="565" name="Google Shape;565;p80"/>
          <p:cNvSpPr txBox="1"/>
          <p:nvPr/>
        </p:nvSpPr>
        <p:spPr>
          <a:xfrm>
            <a:off x="4259941" y="2150150"/>
            <a:ext cx="2716500" cy="432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Roboto"/>
                <a:ea typeface="Roboto"/>
                <a:cs typeface="Roboto"/>
                <a:sym typeface="Roboto"/>
              </a:rPr>
              <a:t>NÃO SE APLICA A:</a:t>
            </a:r>
          </a:p>
        </p:txBody>
      </p:sp>
      <p:sp>
        <p:nvSpPr>
          <p:cNvPr id="566" name="Google Shape;566;p80"/>
          <p:cNvSpPr txBox="1"/>
          <p:nvPr/>
        </p:nvSpPr>
        <p:spPr>
          <a:xfrm>
            <a:off x="3271331" y="2728106"/>
            <a:ext cx="2268600" cy="1498200"/>
          </a:xfrm>
          <a:prstGeom prst="rect">
            <a:avLst/>
          </a:prstGeom>
          <a:noFill/>
          <a:ln>
            <a:noFill/>
          </a:ln>
        </p:spPr>
        <p:txBody>
          <a:bodyPr spcFirstLastPara="1" wrap="square" lIns="68575" tIns="68575" rIns="68575" bIns="68575" anchor="t" anchorCtr="0">
            <a:noAutofit/>
          </a:bodyPr>
          <a:lstStyle/>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rgbClr val="000000"/>
                </a:solidFill>
                <a:latin typeface="Roboto"/>
                <a:ea typeface="Roboto"/>
                <a:cs typeface="Roboto"/>
                <a:sym typeface="Roboto"/>
              </a:rPr>
              <a:t>Cidadãos dos EUA</a:t>
            </a: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rgbClr val="000000"/>
                </a:solidFill>
                <a:latin typeface="Roboto"/>
                <a:ea typeface="Roboto"/>
                <a:cs typeface="Roboto"/>
                <a:sym typeface="Roboto"/>
              </a:rPr>
              <a:t>Solicitantes de cidadania</a:t>
            </a: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rgbClr val="000000"/>
                </a:solidFill>
                <a:latin typeface="Roboto"/>
                <a:ea typeface="Roboto"/>
                <a:cs typeface="Roboto"/>
                <a:sym typeface="Roboto"/>
              </a:rPr>
              <a:t>Renovações de </a:t>
            </a:r>
            <a:r>
              <a:rPr lang="pt-BR" sz="1200" b="0" i="0" u="none" strike="noStrike" cap="none" dirty="0" err="1">
                <a:solidFill>
                  <a:srgbClr val="000000"/>
                </a:solidFill>
                <a:latin typeface="Roboto"/>
                <a:ea typeface="Roboto"/>
                <a:cs typeface="Roboto"/>
                <a:sym typeface="Roboto"/>
              </a:rPr>
              <a:t>green</a:t>
            </a:r>
            <a:r>
              <a:rPr lang="pt-BR" sz="1200" b="0" i="0" u="none" strike="noStrike" cap="none" dirty="0">
                <a:solidFill>
                  <a:srgbClr val="000000"/>
                </a:solidFill>
                <a:latin typeface="Roboto"/>
                <a:ea typeface="Roboto"/>
                <a:cs typeface="Roboto"/>
                <a:sym typeface="Roboto"/>
              </a:rPr>
              <a:t> card</a:t>
            </a:r>
          </a:p>
          <a:p>
            <a:pPr marL="342900" marR="0" lvl="0" indent="-234950" algn="l" rtl="0">
              <a:lnSpc>
                <a:spcPct val="125000"/>
              </a:lnSpc>
              <a:spcBef>
                <a:spcPts val="0"/>
              </a:spcBef>
              <a:spcAft>
                <a:spcPts val="0"/>
              </a:spcAft>
              <a:buSzPts val="1100"/>
              <a:buFont typeface="Roboto"/>
              <a:buChar char="●"/>
            </a:pPr>
            <a:r>
              <a:rPr lang="pt-BR" sz="1200" dirty="0">
                <a:latin typeface="Roboto"/>
                <a:ea typeface="Roboto"/>
                <a:cs typeface="Roboto"/>
                <a:sym typeface="Roboto"/>
              </a:rPr>
              <a:t>Remoção de condições</a:t>
            </a: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rgbClr val="000000"/>
                </a:solidFill>
                <a:latin typeface="Roboto"/>
                <a:ea typeface="Roboto"/>
                <a:cs typeface="Roboto"/>
                <a:sym typeface="Roboto"/>
              </a:rPr>
              <a:t>Refugiados/asilados</a:t>
            </a: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err="1">
                <a:solidFill>
                  <a:schemeClr val="dk1"/>
                </a:solidFill>
                <a:latin typeface="Roboto"/>
                <a:ea typeface="Roboto"/>
                <a:cs typeface="Roboto"/>
                <a:sym typeface="Roboto"/>
              </a:rPr>
              <a:t>VAWA</a:t>
            </a:r>
            <a:endParaRPr lang="pt-BR" sz="1400" b="0" i="0" u="none" strike="noStrike" cap="none" dirty="0">
              <a:solidFill>
                <a:schemeClr val="dk1"/>
              </a:solidFill>
              <a:latin typeface="Roboto"/>
              <a:ea typeface="Roboto"/>
              <a:cs typeface="Roboto"/>
              <a:sym typeface="Roboto"/>
            </a:endParaRPr>
          </a:p>
        </p:txBody>
      </p:sp>
      <p:sp>
        <p:nvSpPr>
          <p:cNvPr id="567" name="Google Shape;567;p80"/>
          <p:cNvSpPr txBox="1"/>
          <p:nvPr/>
        </p:nvSpPr>
        <p:spPr>
          <a:xfrm>
            <a:off x="5539969" y="2728106"/>
            <a:ext cx="2823600" cy="1498200"/>
          </a:xfrm>
          <a:prstGeom prst="rect">
            <a:avLst/>
          </a:prstGeom>
          <a:noFill/>
          <a:ln>
            <a:noFill/>
          </a:ln>
        </p:spPr>
        <p:txBody>
          <a:bodyPr spcFirstLastPara="1" wrap="square" lIns="68575" tIns="68575" rIns="68575" bIns="68575" anchor="t" anchorCtr="0">
            <a:noAutofit/>
          </a:bodyPr>
          <a:lstStyle/>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chemeClr val="dk1"/>
                </a:solidFill>
                <a:latin typeface="Roboto"/>
                <a:ea typeface="Roboto"/>
                <a:cs typeface="Roboto"/>
                <a:sym typeface="Roboto"/>
              </a:rPr>
              <a:t>Vistos T/U</a:t>
            </a: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chemeClr val="dk1"/>
                </a:solidFill>
                <a:latin typeface="Roboto"/>
                <a:ea typeface="Roboto"/>
                <a:cs typeface="Roboto"/>
                <a:sym typeface="Roboto"/>
              </a:rPr>
              <a:t>Jovens imigrantes especiais</a:t>
            </a: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rgbClr val="000000"/>
                </a:solidFill>
                <a:latin typeface="Roboto"/>
                <a:ea typeface="Roboto"/>
                <a:cs typeface="Roboto"/>
                <a:sym typeface="Roboto"/>
              </a:rPr>
              <a:t>Solicitações ou renovações de DACA</a:t>
            </a: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rgbClr val="000000"/>
                </a:solidFill>
                <a:latin typeface="Roboto"/>
                <a:ea typeface="Roboto"/>
                <a:cs typeface="Roboto"/>
                <a:sym typeface="Roboto"/>
              </a:rPr>
              <a:t>Solicitações ou renovações de </a:t>
            </a:r>
            <a:r>
              <a:rPr lang="pt-BR" sz="1200" b="0" i="0" u="none" strike="noStrike" cap="none" dirty="0" err="1">
                <a:solidFill>
                  <a:srgbClr val="000000"/>
                </a:solidFill>
                <a:latin typeface="Roboto"/>
                <a:ea typeface="Roboto"/>
                <a:cs typeface="Roboto"/>
                <a:sym typeface="Roboto"/>
              </a:rPr>
              <a:t>TPS</a:t>
            </a:r>
            <a:endParaRPr lang="pt-BR" sz="1200" b="0" i="0" u="none" strike="noStrike" cap="none" dirty="0">
              <a:solidFill>
                <a:srgbClr val="000000"/>
              </a:solidFill>
              <a:latin typeface="Roboto"/>
              <a:ea typeface="Roboto"/>
              <a:cs typeface="Roboto"/>
              <a:sym typeface="Roboto"/>
            </a:endParaRPr>
          </a:p>
          <a:p>
            <a:pPr marL="342900" marR="0" lvl="0" indent="-254000" algn="l" rtl="0">
              <a:lnSpc>
                <a:spcPct val="125000"/>
              </a:lnSpc>
              <a:spcBef>
                <a:spcPts val="0"/>
              </a:spcBef>
              <a:spcAft>
                <a:spcPts val="0"/>
              </a:spcAft>
              <a:buClr>
                <a:srgbClr val="000000"/>
              </a:buClr>
              <a:buSzPts val="1400"/>
              <a:buFont typeface="Roboto"/>
              <a:buChar char="●"/>
            </a:pPr>
            <a:r>
              <a:rPr lang="pt-BR" sz="1200" b="0" i="0" u="none" strike="noStrike" cap="none" dirty="0">
                <a:solidFill>
                  <a:srgbClr val="000000"/>
                </a:solidFill>
                <a:latin typeface="Roboto"/>
                <a:ea typeface="Roboto"/>
                <a:cs typeface="Roboto"/>
                <a:sym typeface="Roboto"/>
              </a:rPr>
              <a:t>Liberdade condicional humanitária</a:t>
            </a:r>
            <a:endParaRPr lang="pt-BR" sz="1400" b="0" i="0" u="none" strike="noStrike" cap="none" dirty="0">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a:spLocks noGrp="1"/>
          </p:cNvSpPr>
          <p:nvPr>
            <p:ph type="ctrTitle"/>
          </p:nvPr>
        </p:nvSpPr>
        <p:spPr>
          <a:xfrm>
            <a:off x="989185" y="1936500"/>
            <a:ext cx="7849500" cy="6786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00000"/>
              <a:buFont typeface="Roboto"/>
              <a:buNone/>
            </a:pPr>
            <a:r>
              <a:rPr lang="pt-BR"/>
              <a:t>Visão geral rápida da fiscalização de imigração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1"/>
          <p:cNvSpPr txBox="1">
            <a:spLocks noGrp="1"/>
          </p:cNvSpPr>
          <p:nvPr>
            <p:ph type="title"/>
          </p:nvPr>
        </p:nvSpPr>
        <p:spPr>
          <a:xfrm>
            <a:off x="628650" y="434344"/>
            <a:ext cx="7070700" cy="516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ct val="112121"/>
              <a:buNone/>
            </a:pPr>
            <a:r>
              <a:rPr lang="pt-BR"/>
              <a:t>Benefícios e Cobrança Pública</a:t>
            </a:r>
          </a:p>
        </p:txBody>
      </p:sp>
      <p:sp>
        <p:nvSpPr>
          <p:cNvPr id="574" name="Google Shape;574;p81"/>
          <p:cNvSpPr txBox="1"/>
          <p:nvPr/>
        </p:nvSpPr>
        <p:spPr>
          <a:xfrm>
            <a:off x="445856" y="4067886"/>
            <a:ext cx="8262349" cy="9978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pt-BR" sz="2300" b="1" i="0" u="none" strike="noStrike" cap="none" dirty="0">
                <a:solidFill>
                  <a:schemeClr val="accent1"/>
                </a:solidFill>
                <a:latin typeface="Roboto"/>
                <a:ea typeface="Roboto"/>
                <a:cs typeface="Roboto"/>
                <a:sym typeface="Roboto"/>
              </a:rPr>
              <a:t>A maioria das pessoas que se submete ao teste de cobrança pública não se qualifica para os benefícios do teste.</a:t>
            </a:r>
          </a:p>
        </p:txBody>
      </p:sp>
      <p:sp>
        <p:nvSpPr>
          <p:cNvPr id="575" name="Google Shape;575;p81"/>
          <p:cNvSpPr txBox="1"/>
          <p:nvPr/>
        </p:nvSpPr>
        <p:spPr>
          <a:xfrm>
            <a:off x="1701759" y="1371637"/>
            <a:ext cx="5740481" cy="22041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pt-BR" sz="2300" b="0" i="0" strike="noStrike" cap="none" dirty="0">
                <a:solidFill>
                  <a:srgbClr val="3A71AB"/>
                </a:solidFill>
                <a:latin typeface="Roboto"/>
                <a:ea typeface="Roboto"/>
                <a:cs typeface="Roboto"/>
                <a:sym typeface="Roboto"/>
              </a:rPr>
              <a:t>Apenas </a:t>
            </a:r>
            <a:r>
              <a:rPr lang="pt-BR" sz="2300" b="0" i="0" u="sng" strike="noStrike" cap="none" dirty="0">
                <a:solidFill>
                  <a:srgbClr val="3A71AB"/>
                </a:solidFill>
                <a:latin typeface="Roboto"/>
                <a:ea typeface="Roboto"/>
                <a:cs typeface="Roboto"/>
                <a:sym typeface="Roboto"/>
              </a:rPr>
              <a:t>dois tipos</a:t>
            </a:r>
            <a:r>
              <a:rPr lang="pt-BR" sz="2300" b="0" i="0" strike="noStrike" cap="none" dirty="0">
                <a:solidFill>
                  <a:srgbClr val="3A71AB"/>
                </a:solidFill>
                <a:latin typeface="Roboto"/>
                <a:ea typeface="Roboto"/>
                <a:cs typeface="Roboto"/>
                <a:sym typeface="Roboto"/>
              </a:rPr>
              <a:t> de benefícios são considerados pela regra atual:</a:t>
            </a:r>
          </a:p>
          <a:p>
            <a:pPr marL="0" marR="0" lvl="0" indent="0" algn="l"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Roboto"/>
              <a:ea typeface="Roboto"/>
              <a:cs typeface="Roboto"/>
              <a:sym typeface="Roboto"/>
            </a:endParaRPr>
          </a:p>
          <a:p>
            <a:pPr marL="254000" marR="0" lvl="0" indent="-260350" algn="l" rtl="0">
              <a:lnSpc>
                <a:spcPct val="90000"/>
              </a:lnSpc>
              <a:spcBef>
                <a:spcPts val="300"/>
              </a:spcBef>
              <a:spcAft>
                <a:spcPts val="0"/>
              </a:spcAft>
              <a:buClr>
                <a:srgbClr val="C00000"/>
              </a:buClr>
              <a:buSzPts val="2300"/>
              <a:buFont typeface="Calibri"/>
              <a:buChar char="●"/>
            </a:pPr>
            <a:r>
              <a:rPr lang="pt-BR" sz="2300" b="0" i="0" u="none" strike="noStrike" cap="none" dirty="0">
                <a:solidFill>
                  <a:srgbClr val="C00000"/>
                </a:solidFill>
                <a:latin typeface="Roboto"/>
                <a:ea typeface="Roboto"/>
                <a:cs typeface="Roboto"/>
                <a:sym typeface="Roboto"/>
              </a:rPr>
              <a:t>Assistência em dinheiro para manutenção da renda</a:t>
            </a:r>
          </a:p>
          <a:p>
            <a:pPr marL="0" marR="0" lvl="0" indent="0" algn="l" rtl="0">
              <a:lnSpc>
                <a:spcPct val="90000"/>
              </a:lnSpc>
              <a:spcBef>
                <a:spcPts val="300"/>
              </a:spcBef>
              <a:spcAft>
                <a:spcPts val="0"/>
              </a:spcAft>
              <a:buClr>
                <a:srgbClr val="000000"/>
              </a:buClr>
              <a:buSzPts val="1400"/>
              <a:buFont typeface="Arial"/>
              <a:buNone/>
            </a:pPr>
            <a:endParaRPr sz="1400" b="0" i="0" u="none" strike="noStrike" cap="none" dirty="0">
              <a:solidFill>
                <a:srgbClr val="C00000"/>
              </a:solidFill>
              <a:latin typeface="Roboto"/>
              <a:ea typeface="Roboto"/>
              <a:cs typeface="Roboto"/>
              <a:sym typeface="Roboto"/>
            </a:endParaRPr>
          </a:p>
          <a:p>
            <a:pPr marL="254000" marR="0" lvl="0" indent="-260350" algn="l" rtl="0">
              <a:lnSpc>
                <a:spcPct val="90000"/>
              </a:lnSpc>
              <a:spcBef>
                <a:spcPts val="300"/>
              </a:spcBef>
              <a:spcAft>
                <a:spcPts val="0"/>
              </a:spcAft>
              <a:buClr>
                <a:srgbClr val="C00000"/>
              </a:buClr>
              <a:buSzPts val="2300"/>
              <a:buFont typeface="Calibri"/>
              <a:buChar char="●"/>
            </a:pPr>
            <a:r>
              <a:rPr lang="pt-BR" sz="2300" b="0" i="0" u="none" strike="noStrike" cap="none" dirty="0">
                <a:solidFill>
                  <a:srgbClr val="C00000"/>
                </a:solidFill>
                <a:latin typeface="Roboto"/>
                <a:ea typeface="Roboto"/>
                <a:cs typeface="Roboto"/>
                <a:sym typeface="Roboto"/>
              </a:rPr>
              <a:t>Institucionalização para cuidados de longo prazo às custas do governo</a:t>
            </a:r>
          </a:p>
        </p:txBody>
      </p:sp>
      <p:pic>
        <p:nvPicPr>
          <p:cNvPr id="576" name="Google Shape;576;p81"/>
          <p:cNvPicPr preferRelativeResize="0"/>
          <p:nvPr/>
        </p:nvPicPr>
        <p:blipFill rotWithShape="1">
          <a:blip r:embed="rId3">
            <a:alphaModFix/>
          </a:blip>
          <a:srcRect/>
          <a:stretch/>
        </p:blipFill>
        <p:spPr>
          <a:xfrm>
            <a:off x="339825" y="1575865"/>
            <a:ext cx="1280944" cy="1280944"/>
          </a:xfrm>
          <a:prstGeom prst="rect">
            <a:avLst/>
          </a:prstGeom>
          <a:noFill/>
          <a:ln>
            <a:noFill/>
          </a:ln>
        </p:spPr>
      </p:pic>
      <p:pic>
        <p:nvPicPr>
          <p:cNvPr id="577" name="Google Shape;577;p81"/>
          <p:cNvPicPr preferRelativeResize="0"/>
          <p:nvPr/>
        </p:nvPicPr>
        <p:blipFill rotWithShape="1">
          <a:blip r:embed="rId4">
            <a:alphaModFix/>
          </a:blip>
          <a:srcRect/>
          <a:stretch/>
        </p:blipFill>
        <p:spPr>
          <a:xfrm>
            <a:off x="7370044" y="2739786"/>
            <a:ext cx="1328100" cy="1328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2"/>
          <p:cNvSpPr txBox="1">
            <a:spLocks noGrp="1"/>
          </p:cNvSpPr>
          <p:nvPr>
            <p:ph type="title"/>
          </p:nvPr>
        </p:nvSpPr>
        <p:spPr>
          <a:xfrm>
            <a:off x="571500" y="141528"/>
            <a:ext cx="6939000" cy="808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ct val="112121"/>
              <a:buNone/>
            </a:pPr>
            <a:r>
              <a:rPr lang="pt-BR"/>
              <a:t>A maioria dos benefícios NÃO é considerada pela regra atual</a:t>
            </a:r>
          </a:p>
        </p:txBody>
      </p:sp>
      <p:pic>
        <p:nvPicPr>
          <p:cNvPr id="584" name="Google Shape;584;p82"/>
          <p:cNvPicPr preferRelativeResize="0"/>
          <p:nvPr/>
        </p:nvPicPr>
        <p:blipFill rotWithShape="1">
          <a:blip r:embed="rId3">
            <a:alphaModFix/>
          </a:blip>
          <a:srcRect/>
          <a:stretch/>
        </p:blipFill>
        <p:spPr>
          <a:xfrm>
            <a:off x="1454467" y="1336044"/>
            <a:ext cx="970594" cy="808819"/>
          </a:xfrm>
          <a:prstGeom prst="rect">
            <a:avLst/>
          </a:prstGeom>
          <a:noFill/>
          <a:ln>
            <a:noFill/>
          </a:ln>
        </p:spPr>
      </p:pic>
      <p:pic>
        <p:nvPicPr>
          <p:cNvPr id="585" name="Google Shape;585;p82"/>
          <p:cNvPicPr preferRelativeResize="0"/>
          <p:nvPr/>
        </p:nvPicPr>
        <p:blipFill rotWithShape="1">
          <a:blip r:embed="rId4">
            <a:alphaModFix/>
          </a:blip>
          <a:srcRect/>
          <a:stretch/>
        </p:blipFill>
        <p:spPr>
          <a:xfrm>
            <a:off x="193228" y="2590575"/>
            <a:ext cx="902287" cy="902287"/>
          </a:xfrm>
          <a:prstGeom prst="rect">
            <a:avLst/>
          </a:prstGeom>
          <a:noFill/>
          <a:ln>
            <a:noFill/>
          </a:ln>
        </p:spPr>
      </p:pic>
      <p:pic>
        <p:nvPicPr>
          <p:cNvPr id="586" name="Google Shape;586;p82"/>
          <p:cNvPicPr preferRelativeResize="0"/>
          <p:nvPr/>
        </p:nvPicPr>
        <p:blipFill rotWithShape="1">
          <a:blip r:embed="rId5">
            <a:alphaModFix/>
          </a:blip>
          <a:srcRect/>
          <a:stretch/>
        </p:blipFill>
        <p:spPr>
          <a:xfrm>
            <a:off x="4732988" y="1336052"/>
            <a:ext cx="808819" cy="808819"/>
          </a:xfrm>
          <a:prstGeom prst="rect">
            <a:avLst/>
          </a:prstGeom>
          <a:noFill/>
          <a:ln>
            <a:noFill/>
          </a:ln>
        </p:spPr>
      </p:pic>
      <p:pic>
        <p:nvPicPr>
          <p:cNvPr id="587" name="Google Shape;587;p82"/>
          <p:cNvPicPr preferRelativeResize="0"/>
          <p:nvPr/>
        </p:nvPicPr>
        <p:blipFill rotWithShape="1">
          <a:blip r:embed="rId6">
            <a:alphaModFix/>
          </a:blip>
          <a:srcRect/>
          <a:stretch/>
        </p:blipFill>
        <p:spPr>
          <a:xfrm>
            <a:off x="6275129" y="2416894"/>
            <a:ext cx="1122506" cy="1122544"/>
          </a:xfrm>
          <a:prstGeom prst="rect">
            <a:avLst/>
          </a:prstGeom>
          <a:noFill/>
          <a:ln>
            <a:noFill/>
          </a:ln>
        </p:spPr>
      </p:pic>
      <p:pic>
        <p:nvPicPr>
          <p:cNvPr id="588" name="Google Shape;588;p82"/>
          <p:cNvPicPr preferRelativeResize="0"/>
          <p:nvPr/>
        </p:nvPicPr>
        <p:blipFill rotWithShape="1">
          <a:blip r:embed="rId7">
            <a:alphaModFix/>
          </a:blip>
          <a:srcRect/>
          <a:stretch/>
        </p:blipFill>
        <p:spPr>
          <a:xfrm>
            <a:off x="3452147" y="2642465"/>
            <a:ext cx="727388" cy="727388"/>
          </a:xfrm>
          <a:prstGeom prst="rect">
            <a:avLst/>
          </a:prstGeom>
          <a:noFill/>
          <a:ln>
            <a:noFill/>
          </a:ln>
        </p:spPr>
      </p:pic>
      <p:sp>
        <p:nvSpPr>
          <p:cNvPr id="589" name="Google Shape;589;p82"/>
          <p:cNvSpPr txBox="1"/>
          <p:nvPr/>
        </p:nvSpPr>
        <p:spPr>
          <a:xfrm>
            <a:off x="2390906" y="1324885"/>
            <a:ext cx="2207400" cy="831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pt-BR" sz="1500" b="1">
                <a:latin typeface="Roboto"/>
                <a:ea typeface="Roboto"/>
                <a:cs typeface="Roboto"/>
                <a:sym typeface="Roboto"/>
              </a:rPr>
              <a:t>Programas de assistência médica</a:t>
            </a:r>
            <a:r>
              <a:rPr lang="pt-BR" sz="1500">
                <a:latin typeface="Roboto"/>
                <a:ea typeface="Roboto"/>
                <a:cs typeface="Roboto"/>
                <a:sym typeface="Roboto"/>
              </a:rPr>
              <a:t>, como MassHealth e Community Clinics</a:t>
            </a:r>
          </a:p>
        </p:txBody>
      </p:sp>
      <p:sp>
        <p:nvSpPr>
          <p:cNvPr id="590" name="Google Shape;590;p82"/>
          <p:cNvSpPr txBox="1"/>
          <p:nvPr/>
        </p:nvSpPr>
        <p:spPr>
          <a:xfrm>
            <a:off x="1129669" y="2626144"/>
            <a:ext cx="2028000" cy="831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pt-BR" sz="1500" b="1" i="0" u="none" strike="noStrike" cap="none">
                <a:solidFill>
                  <a:srgbClr val="000000"/>
                </a:solidFill>
                <a:latin typeface="Roboto"/>
                <a:ea typeface="Roboto"/>
                <a:cs typeface="Roboto"/>
                <a:sym typeface="Roboto"/>
              </a:rPr>
              <a:t>Programas de alimentação</a:t>
            </a:r>
            <a:r>
              <a:rPr lang="pt-BR" sz="1500" i="0" u="none" strike="noStrike" cap="none">
                <a:solidFill>
                  <a:srgbClr val="000000"/>
                </a:solidFill>
                <a:latin typeface="Roboto"/>
                <a:ea typeface="Roboto"/>
                <a:cs typeface="Roboto"/>
                <a:sym typeface="Roboto"/>
              </a:rPr>
              <a:t>, como SNAP, WIC e merenda escolar</a:t>
            </a:r>
          </a:p>
        </p:txBody>
      </p:sp>
      <p:sp>
        <p:nvSpPr>
          <p:cNvPr id="591" name="Google Shape;591;p82"/>
          <p:cNvSpPr txBox="1"/>
          <p:nvPr/>
        </p:nvSpPr>
        <p:spPr>
          <a:xfrm>
            <a:off x="5698556" y="1324894"/>
            <a:ext cx="1994400" cy="1062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pt-BR" sz="1500" b="1" i="0" u="none" strike="noStrike" cap="none">
                <a:solidFill>
                  <a:srgbClr val="000000"/>
                </a:solidFill>
                <a:latin typeface="Roboto"/>
                <a:ea typeface="Roboto"/>
                <a:cs typeface="Roboto"/>
                <a:sym typeface="Roboto"/>
              </a:rPr>
              <a:t>Assistência para aluguel</a:t>
            </a:r>
            <a:r>
              <a:rPr lang="pt-BR" sz="1500" i="0" u="none" strike="noStrike" cap="none">
                <a:solidFill>
                  <a:srgbClr val="000000"/>
                </a:solidFill>
                <a:latin typeface="Roboto"/>
                <a:ea typeface="Roboto"/>
                <a:cs typeface="Roboto"/>
                <a:sym typeface="Roboto"/>
              </a:rPr>
              <a:t>, como Section 8, RAFT, abrigo EA e moradia pública</a:t>
            </a:r>
          </a:p>
        </p:txBody>
      </p:sp>
      <p:sp>
        <p:nvSpPr>
          <p:cNvPr id="592" name="Google Shape;592;p82"/>
          <p:cNvSpPr txBox="1"/>
          <p:nvPr/>
        </p:nvSpPr>
        <p:spPr>
          <a:xfrm>
            <a:off x="4376991" y="2590575"/>
            <a:ext cx="1898138" cy="1523484"/>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pt-BR" sz="1500" b="1" i="0" u="none" strike="noStrike" cap="none" dirty="0">
                <a:solidFill>
                  <a:srgbClr val="000000"/>
                </a:solidFill>
                <a:latin typeface="Roboto"/>
                <a:ea typeface="Roboto"/>
                <a:cs typeface="Roboto"/>
                <a:sym typeface="Roboto"/>
              </a:rPr>
              <a:t>Benefícios monetários do trabalho</a:t>
            </a:r>
            <a:r>
              <a:rPr lang="pt-BR" sz="1500" i="0" u="none" strike="noStrike" cap="none" dirty="0">
                <a:solidFill>
                  <a:srgbClr val="000000"/>
                </a:solidFill>
                <a:latin typeface="Roboto"/>
                <a:ea typeface="Roboto"/>
                <a:cs typeface="Roboto"/>
                <a:sym typeface="Roboto"/>
              </a:rPr>
              <a:t>, como seguro-desemprego, previdência social e pensões</a:t>
            </a:r>
          </a:p>
        </p:txBody>
      </p:sp>
      <p:sp>
        <p:nvSpPr>
          <p:cNvPr id="593" name="Google Shape;593;p82"/>
          <p:cNvSpPr txBox="1"/>
          <p:nvPr/>
        </p:nvSpPr>
        <p:spPr>
          <a:xfrm>
            <a:off x="7275206" y="2678006"/>
            <a:ext cx="1495414" cy="1061819"/>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pt-BR" sz="1500" b="1" i="0" u="none" strike="noStrike" cap="none" dirty="0">
                <a:solidFill>
                  <a:srgbClr val="000000"/>
                </a:solidFill>
                <a:latin typeface="Roboto"/>
                <a:ea typeface="Roboto"/>
                <a:cs typeface="Roboto"/>
                <a:sym typeface="Roboto"/>
              </a:rPr>
              <a:t>Programas não monetários baseados no Estado</a:t>
            </a:r>
          </a:p>
        </p:txBody>
      </p:sp>
      <p:sp>
        <p:nvSpPr>
          <p:cNvPr id="594" name="Google Shape;594;p82"/>
          <p:cNvSpPr txBox="1"/>
          <p:nvPr/>
        </p:nvSpPr>
        <p:spPr>
          <a:xfrm>
            <a:off x="0" y="4151888"/>
            <a:ext cx="8985000" cy="677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none">
                <a:solidFill>
                  <a:srgbClr val="C00000"/>
                </a:solidFill>
                <a:latin typeface="Calibri"/>
                <a:ea typeface="Calibri"/>
                <a:cs typeface="Calibri"/>
                <a:sym typeface="Calibri"/>
              </a:rPr>
              <a:t>Lista de “benefícios seguros” para Massachusetts: </a:t>
            </a:r>
            <a:r>
              <a:rPr lang="pt-BR" sz="1500" b="0" i="0" u="sng" strike="noStrike" cap="none">
                <a:solidFill>
                  <a:schemeClr val="hlink"/>
                </a:solidFill>
                <a:latin typeface="Calibri"/>
                <a:ea typeface="Calibri"/>
                <a:cs typeface="Calibri"/>
                <a:sym typeface="Calibri"/>
                <a:hlinkClick r:id="rId8"/>
              </a:rPr>
              <a:t>https://miracoalition.org/wp-content/uploads/2022/10/Massachusetts-Safe-to-Use-Benefits-October-2022.pdf</a:t>
            </a:r>
            <a:r>
              <a:rPr lang="pt-BR" sz="1500" b="0" i="0" u="none" strike="noStrike" cap="none">
                <a:solidFill>
                  <a:srgbClr val="000000"/>
                </a:solidFill>
                <a:latin typeface="Calibri"/>
                <a:ea typeface="Calibri"/>
                <a:cs typeface="Calibri"/>
                <a:sym typeface="Calibri"/>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3"/>
          <p:cNvSpPr txBox="1">
            <a:spLocks noGrp="1"/>
          </p:cNvSpPr>
          <p:nvPr>
            <p:ph type="title"/>
          </p:nvPr>
        </p:nvSpPr>
        <p:spPr>
          <a:xfrm>
            <a:off x="628650" y="434325"/>
            <a:ext cx="5033400" cy="5160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pt-BR"/>
              <a:t>A regra pode mudar?</a:t>
            </a:r>
          </a:p>
        </p:txBody>
      </p:sp>
      <p:sp>
        <p:nvSpPr>
          <p:cNvPr id="600" name="Google Shape;600;p8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10000"/>
          </a:bodyPr>
          <a:lstStyle/>
          <a:p>
            <a:pPr marL="457200" lvl="0" indent="-361950" algn="l" rtl="0">
              <a:spcBef>
                <a:spcPts val="800"/>
              </a:spcBef>
              <a:spcAft>
                <a:spcPts val="0"/>
              </a:spcAft>
              <a:buSzPts val="2100"/>
              <a:buChar char="•"/>
            </a:pPr>
            <a:r>
              <a:rPr lang="pt-BR"/>
              <a:t>A regra atual foi incluída em nossas regulamentações federais e sobreviveu a contestações judiciais</a:t>
            </a:r>
          </a:p>
          <a:p>
            <a:pPr marL="457200" lvl="0" indent="0" algn="l" rtl="0">
              <a:spcBef>
                <a:spcPts val="800"/>
              </a:spcBef>
              <a:spcAft>
                <a:spcPts val="0"/>
              </a:spcAft>
              <a:buNone/>
            </a:pPr>
            <a:endParaRPr/>
          </a:p>
          <a:p>
            <a:pPr marL="457200" lvl="0" indent="-361950" algn="l" rtl="0">
              <a:spcBef>
                <a:spcPts val="800"/>
              </a:spcBef>
              <a:spcAft>
                <a:spcPts val="0"/>
              </a:spcAft>
              <a:buSzPts val="2100"/>
              <a:buChar char="•"/>
            </a:pPr>
            <a:r>
              <a:rPr lang="pt-BR"/>
              <a:t>O governo Trump poderia tentar restabelecer a regra antiga, mas:</a:t>
            </a:r>
          </a:p>
          <a:p>
            <a:pPr marL="914400" lvl="1" indent="-355600" algn="l" rtl="0">
              <a:spcBef>
                <a:spcPts val="0"/>
              </a:spcBef>
              <a:spcAft>
                <a:spcPts val="0"/>
              </a:spcAft>
              <a:buSzPts val="2000"/>
              <a:buChar char="•"/>
            </a:pPr>
            <a:r>
              <a:rPr lang="pt-BR" sz="2000"/>
              <a:t>Até mesmo a regra antiga se aplicava a um pequeno número de pessoas</a:t>
            </a:r>
          </a:p>
          <a:p>
            <a:pPr marL="914400" lvl="1" indent="-355600" algn="l" rtl="0">
              <a:spcBef>
                <a:spcPts val="0"/>
              </a:spcBef>
              <a:spcAft>
                <a:spcPts val="0"/>
              </a:spcAft>
              <a:buSzPts val="2000"/>
              <a:buChar char="•"/>
            </a:pPr>
            <a:r>
              <a:rPr lang="pt-BR" sz="2000"/>
              <a:t>Nenhuma alteração entraria em vigor imediatamente</a:t>
            </a:r>
          </a:p>
          <a:p>
            <a:pPr marL="914400" lvl="1" indent="-355600" algn="l" rtl="0">
              <a:spcBef>
                <a:spcPts val="0"/>
              </a:spcBef>
              <a:spcAft>
                <a:spcPts val="0"/>
              </a:spcAft>
              <a:buSzPts val="2000"/>
              <a:buChar char="•"/>
            </a:pPr>
            <a:r>
              <a:rPr lang="pt-BR" sz="2000"/>
              <a:t>Quaisquer mudanças seriam contestadas pelos defensores dos direitos dos imigrantes</a:t>
            </a:r>
          </a:p>
          <a:p>
            <a:pPr marL="0" lvl="0" indent="0" algn="l" rtl="0">
              <a:spcBef>
                <a:spcPts val="8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4"/>
          <p:cNvSpPr txBox="1">
            <a:spLocks noGrp="1"/>
          </p:cNvSpPr>
          <p:nvPr>
            <p:ph type="ctrTitle"/>
          </p:nvPr>
        </p:nvSpPr>
        <p:spPr>
          <a:xfrm>
            <a:off x="989185" y="1936500"/>
            <a:ext cx="7849500" cy="6786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00000"/>
              <a:buFont typeface="Roboto"/>
              <a:buNone/>
            </a:pPr>
            <a:r>
              <a:rPr lang="pt-BR"/>
              <a:t>Conheça os Seus Direitos: Onde obter ajuda jurídica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612" name="Google Shape;612;p8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613" name="Google Shape;613;p85"/>
          <p:cNvPicPr preferRelativeResize="0"/>
          <p:nvPr/>
        </p:nvPicPr>
        <p:blipFill>
          <a:blip r:embed="rId3">
            <a:alphaModFix/>
          </a:blip>
          <a:stretch>
            <a:fillRect/>
          </a:stretch>
        </p:blipFill>
        <p:spPr>
          <a:xfrm>
            <a:off x="0" y="83774"/>
            <a:ext cx="9144000" cy="4975952"/>
          </a:xfrm>
          <a:prstGeom prst="rect">
            <a:avLst/>
          </a:prstGeom>
          <a:noFill/>
          <a:ln>
            <a:noFill/>
          </a:ln>
        </p:spPr>
      </p:pic>
      <p:sp>
        <p:nvSpPr>
          <p:cNvPr id="2" name="文本框 1">
            <a:extLst>
              <a:ext uri="{FF2B5EF4-FFF2-40B4-BE49-F238E27FC236}">
                <a16:creationId xmlns:a16="http://schemas.microsoft.com/office/drawing/2014/main" id="{487A4A87-7693-3ABA-F6C9-84694F7551BF}"/>
              </a:ext>
            </a:extLst>
          </p:cNvPr>
          <p:cNvSpPr txBox="1"/>
          <p:nvPr/>
        </p:nvSpPr>
        <p:spPr>
          <a:xfrm>
            <a:off x="311700" y="201322"/>
            <a:ext cx="6370983" cy="707886"/>
          </a:xfrm>
          <a:prstGeom prst="rect">
            <a:avLst/>
          </a:prstGeom>
          <a:solidFill>
            <a:srgbClr val="1F4497"/>
          </a:solidFill>
        </p:spPr>
        <p:txBody>
          <a:bodyPr wrap="square" rtlCol="0">
            <a:spAutoFit/>
          </a:bodyPr>
          <a:lstStyle/>
          <a:p>
            <a:r>
              <a:rPr lang="pt-BR" sz="2000" b="1">
                <a:solidFill>
                  <a:schemeClr val="bg1"/>
                </a:solidFill>
                <a:latin typeface="Arial" panose="020B0604020202020204" pitchFamily="34" charset="0"/>
                <a:ea typeface="等线" panose="02010600030101010101" pitchFamily="2" charset="-122"/>
                <a:cs typeface="Arial" panose="020B0604020202020204" pitchFamily="34" charset="0"/>
              </a:rPr>
              <a:t>Quem pode me aconselhar e representar </a:t>
            </a:r>
            <a:br>
              <a:rPr lang="pt-BR" sz="2000" b="1">
                <a:solidFill>
                  <a:schemeClr val="bg1"/>
                </a:solidFill>
                <a:latin typeface="Arial" panose="020B0604020202020204" pitchFamily="34" charset="0"/>
                <a:ea typeface="等线" panose="02010600030101010101" pitchFamily="2" charset="-122"/>
                <a:cs typeface="Arial" panose="020B0604020202020204" pitchFamily="34" charset="0"/>
              </a:rPr>
            </a:br>
            <a:r>
              <a:rPr lang="pt-BR" sz="2000" b="1">
                <a:solidFill>
                  <a:schemeClr val="bg1"/>
                </a:solidFill>
                <a:latin typeface="Arial" panose="020B0604020202020204" pitchFamily="34" charset="0"/>
                <a:ea typeface="等线" panose="02010600030101010101" pitchFamily="2" charset="-122"/>
                <a:cs typeface="Arial" panose="020B0604020202020204" pitchFamily="34" charset="0"/>
              </a:rPr>
              <a:t>em um pedido ou caso de imigração?</a:t>
            </a:r>
          </a:p>
        </p:txBody>
      </p:sp>
      <p:sp>
        <p:nvSpPr>
          <p:cNvPr id="3" name="文本框 2">
            <a:extLst>
              <a:ext uri="{FF2B5EF4-FFF2-40B4-BE49-F238E27FC236}">
                <a16:creationId xmlns:a16="http://schemas.microsoft.com/office/drawing/2014/main" id="{000FE30D-4C2B-5524-0A94-D56D617DC1AE}"/>
              </a:ext>
            </a:extLst>
          </p:cNvPr>
          <p:cNvSpPr txBox="1"/>
          <p:nvPr/>
        </p:nvSpPr>
        <p:spPr>
          <a:xfrm>
            <a:off x="1240995" y="1378976"/>
            <a:ext cx="6370983" cy="338554"/>
          </a:xfrm>
          <a:prstGeom prst="rect">
            <a:avLst/>
          </a:prstGeom>
          <a:solidFill>
            <a:srgbClr val="FFFFFF"/>
          </a:solidFill>
        </p:spPr>
        <p:txBody>
          <a:bodyPr wrap="square" rtlCol="0" anchor="ctr" anchorCtr="0">
            <a:noAutofit/>
          </a:bodyPr>
          <a:lstStyle/>
          <a:p>
            <a:r>
              <a:rPr lang="pt-BR">
                <a:effectLst/>
                <a:latin typeface="Arial" panose="020B0604020202020204" pitchFamily="34" charset="0"/>
                <a:cs typeface="Arial" panose="020B0604020202020204" pitchFamily="34" charset="0"/>
              </a:rPr>
              <a:t>Um </a:t>
            </a:r>
            <a:r>
              <a:rPr lang="pt-BR" b="1">
                <a:effectLst/>
                <a:latin typeface="Arial" panose="020B0604020202020204" pitchFamily="34" charset="0"/>
                <a:cs typeface="Arial" panose="020B0604020202020204" pitchFamily="34" charset="0"/>
              </a:rPr>
              <a:t>advogado</a:t>
            </a:r>
            <a:r>
              <a:rPr lang="pt-BR">
                <a:effectLst/>
                <a:latin typeface="Arial" panose="020B0604020202020204" pitchFamily="34" charset="0"/>
                <a:cs typeface="Arial" panose="020B0604020202020204" pitchFamily="34" charset="0"/>
              </a:rPr>
              <a:t> com uma licença válida para exercer a advocacia.</a:t>
            </a:r>
          </a:p>
        </p:txBody>
      </p:sp>
      <p:sp>
        <p:nvSpPr>
          <p:cNvPr id="4" name="文本框 3">
            <a:extLst>
              <a:ext uri="{FF2B5EF4-FFF2-40B4-BE49-F238E27FC236}">
                <a16:creationId xmlns:a16="http://schemas.microsoft.com/office/drawing/2014/main" id="{4C55A2FC-4C9F-C915-3A81-CE3AD5F026B6}"/>
              </a:ext>
            </a:extLst>
          </p:cNvPr>
          <p:cNvSpPr txBox="1"/>
          <p:nvPr/>
        </p:nvSpPr>
        <p:spPr>
          <a:xfrm>
            <a:off x="1240995" y="2050596"/>
            <a:ext cx="7352990" cy="1077218"/>
          </a:xfrm>
          <a:prstGeom prst="rect">
            <a:avLst/>
          </a:prstGeom>
          <a:solidFill>
            <a:srgbClr val="FFFFFF"/>
          </a:solidFill>
        </p:spPr>
        <p:txBody>
          <a:bodyPr wrap="square" rtlCol="0" anchor="ctr" anchorCtr="0">
            <a:noAutofit/>
          </a:bodyPr>
          <a:lstStyle/>
          <a:p>
            <a:r>
              <a:rPr lang="pt-BR">
                <a:latin typeface="Arial" panose="020B0604020202020204" pitchFamily="34" charset="0"/>
                <a:ea typeface="等线" panose="02010600030101010101" pitchFamily="2" charset="-122"/>
                <a:cs typeface="Arial" panose="020B0604020202020204" pitchFamily="34" charset="0"/>
              </a:rPr>
              <a:t>Um </a:t>
            </a:r>
            <a:r>
              <a:rPr lang="pt-BR" b="1">
                <a:latin typeface="Arial" panose="020B0604020202020204" pitchFamily="34" charset="0"/>
                <a:ea typeface="等线" panose="02010600030101010101" pitchFamily="2" charset="-122"/>
                <a:cs typeface="Arial" panose="020B0604020202020204" pitchFamily="34" charset="0"/>
              </a:rPr>
              <a:t>“representante credenciado”</a:t>
            </a:r>
            <a:r>
              <a:rPr lang="pt-BR">
                <a:latin typeface="Arial" panose="020B0604020202020204" pitchFamily="34" charset="0"/>
                <a:ea typeface="等线" panose="02010600030101010101" pitchFamily="2" charset="-122"/>
                <a:cs typeface="Arial" panose="020B0604020202020204" pitchFamily="34" charset="0"/>
              </a:rPr>
              <a:t> que trabalha para uma organização sem fins lucrativos e que recebeu treinamento e autorização especial do governo dos EUA para ajudar pessoas com casos de imigração.</a:t>
            </a:r>
            <a:r>
              <a:rPr lang="pt-BR">
                <a:effectLst/>
                <a:latin typeface="Arial" panose="020B0604020202020204" pitchFamily="34" charset="0"/>
                <a:ea typeface="等线" panose="02010600030101010101" pitchFamily="2" charset="-122"/>
                <a:cs typeface="Arial" panose="020B0604020202020204" pitchFamily="34" charset="0"/>
              </a:rPr>
              <a:t> </a:t>
            </a:r>
            <a:r>
              <a:rPr lang="pt-BR">
                <a:latin typeface="Arial" panose="020B0604020202020204" pitchFamily="34" charset="0"/>
                <a:ea typeface="等线" panose="02010600030101010101" pitchFamily="2" charset="-122"/>
                <a:cs typeface="Arial" panose="020B0604020202020204" pitchFamily="34" charset="0"/>
              </a:rPr>
              <a:t>Você pode procurar a organização e o indivíduo na </a:t>
            </a:r>
            <a:r>
              <a:rPr lang="pt-BR" u="sng">
                <a:solidFill>
                  <a:srgbClr val="316FA9"/>
                </a:solidFill>
                <a:latin typeface="Arial" panose="020B0604020202020204" pitchFamily="34" charset="0"/>
                <a:ea typeface="等线" panose="02010600030101010101" pitchFamily="2" charset="-122"/>
                <a:cs typeface="Arial" panose="020B0604020202020204" pitchFamily="34" charset="0"/>
              </a:rPr>
              <a:t>lista</a:t>
            </a:r>
            <a:r>
              <a:rPr lang="pt-BR">
                <a:latin typeface="Arial" panose="020B0604020202020204" pitchFamily="34" charset="0"/>
                <a:ea typeface="等线" panose="02010600030101010101" pitchFamily="2" charset="-122"/>
                <a:cs typeface="Arial" panose="020B0604020202020204" pitchFamily="34" charset="0"/>
              </a:rPr>
              <a:t> de representantes credenciados do governo.</a:t>
            </a:r>
          </a:p>
        </p:txBody>
      </p:sp>
      <p:sp>
        <p:nvSpPr>
          <p:cNvPr id="5" name="文本框 4">
            <a:extLst>
              <a:ext uri="{FF2B5EF4-FFF2-40B4-BE49-F238E27FC236}">
                <a16:creationId xmlns:a16="http://schemas.microsoft.com/office/drawing/2014/main" id="{8F67A53C-A0EE-EFE6-856E-9FDFA29CC0B1}"/>
              </a:ext>
            </a:extLst>
          </p:cNvPr>
          <p:cNvSpPr txBox="1"/>
          <p:nvPr/>
        </p:nvSpPr>
        <p:spPr>
          <a:xfrm>
            <a:off x="1240995" y="3410093"/>
            <a:ext cx="7848003" cy="438251"/>
          </a:xfrm>
          <a:prstGeom prst="rect">
            <a:avLst/>
          </a:prstGeom>
          <a:solidFill>
            <a:srgbClr val="FFFFFF"/>
          </a:solidFill>
        </p:spPr>
        <p:txBody>
          <a:bodyPr wrap="square" rtlCol="0" anchor="ctr" anchorCtr="0">
            <a:noAutofit/>
          </a:bodyPr>
          <a:lstStyle/>
          <a:p>
            <a:r>
              <a:rPr lang="pt-BR">
                <a:effectLst/>
                <a:latin typeface="Arial" panose="020B0604020202020204" pitchFamily="34" charset="0"/>
                <a:cs typeface="Arial" panose="020B0604020202020204" pitchFamily="34" charset="0"/>
              </a:rPr>
              <a:t>Os tabeliães públicos (ou “notários”) não são advogados nos EUA e </a:t>
            </a:r>
            <a:r>
              <a:rPr lang="pt-BR" u="sng">
                <a:effectLst/>
                <a:latin typeface="Arial" panose="020B0604020202020204" pitchFamily="34" charset="0"/>
                <a:cs typeface="Arial" panose="020B0604020202020204" pitchFamily="34" charset="0"/>
              </a:rPr>
              <a:t>não podem prestar consultoria jurídica</a:t>
            </a:r>
            <a:r>
              <a:rPr lang="pt-BR">
                <a:effectLst/>
                <a:latin typeface="Arial" panose="020B0604020202020204" pitchFamily="34" charset="0"/>
                <a:cs typeface="Arial" panose="020B0604020202020204" pitchFamily="34" charset="0"/>
              </a:rPr>
              <a:t>.</a:t>
            </a:r>
          </a:p>
        </p:txBody>
      </p:sp>
      <p:sp>
        <p:nvSpPr>
          <p:cNvPr id="6" name="文本框 5">
            <a:extLst>
              <a:ext uri="{FF2B5EF4-FFF2-40B4-BE49-F238E27FC236}">
                <a16:creationId xmlns:a16="http://schemas.microsoft.com/office/drawing/2014/main" id="{83549E76-8347-AA29-89F5-DF4821FB1EB8}"/>
              </a:ext>
            </a:extLst>
          </p:cNvPr>
          <p:cNvSpPr txBox="1"/>
          <p:nvPr/>
        </p:nvSpPr>
        <p:spPr>
          <a:xfrm>
            <a:off x="1240994" y="3991025"/>
            <a:ext cx="7903006" cy="1122959"/>
          </a:xfrm>
          <a:prstGeom prst="rect">
            <a:avLst/>
          </a:prstGeom>
          <a:solidFill>
            <a:srgbClr val="FFFFFF"/>
          </a:solidFill>
        </p:spPr>
        <p:txBody>
          <a:bodyPr wrap="square" rtlCol="0" anchor="t" anchorCtr="0">
            <a:noAutofit/>
          </a:bodyPr>
          <a:lstStyle/>
          <a:p>
            <a:r>
              <a:rPr lang="pt-BR">
                <a:effectLst/>
                <a:latin typeface="Arial" panose="020B0604020202020204" pitchFamily="34" charset="0"/>
                <a:cs typeface="Arial" panose="020B0604020202020204" pitchFamily="34" charset="0"/>
              </a:rPr>
              <a:t>Outras pessoas, como intérpretes ou preparadores de impostos. Os intérpretes podem ajudar a traduzir documentos importantes, às vezes necessários para casos de imigração, e os preparadores podem preencher o formulário apenas com as informações fornecidas pelo solicitante, mas </a:t>
            </a:r>
            <a:r>
              <a:rPr lang="pt-BR" u="sng">
                <a:effectLst/>
                <a:latin typeface="Arial" panose="020B0604020202020204" pitchFamily="34" charset="0"/>
                <a:cs typeface="Arial" panose="020B0604020202020204" pitchFamily="34" charset="0"/>
              </a:rPr>
              <a:t>não podem prestar consultoria jurídica</a:t>
            </a:r>
            <a:r>
              <a:rPr lang="pt-BR">
                <a:effectLst/>
                <a:latin typeface="Arial" panose="020B0604020202020204" pitchFamily="34" charset="0"/>
                <a:cs typeface="Arial" panose="020B0604020202020204" pitchFamily="34"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6"/>
          <p:cNvSpPr txBox="1">
            <a:spLocks noGrp="1"/>
          </p:cNvSpPr>
          <p:nvPr>
            <p:ph type="title"/>
          </p:nvPr>
        </p:nvSpPr>
        <p:spPr>
          <a:xfrm>
            <a:off x="628650" y="111900"/>
            <a:ext cx="7013400" cy="8385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pt-BR"/>
              <a:t>O que devo fazer se tiver sido vítima de fraude?</a:t>
            </a:r>
          </a:p>
        </p:txBody>
      </p:sp>
      <p:sp>
        <p:nvSpPr>
          <p:cNvPr id="619" name="Google Shape;619;p8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Clr>
                <a:schemeClr val="dk1"/>
              </a:buClr>
              <a:buSzPts val="1100"/>
              <a:buFont typeface="Arial"/>
              <a:buNone/>
            </a:pPr>
            <a:r>
              <a:rPr lang="pt-BR" dirty="0"/>
              <a:t>Você pode fazer um relatório! Isso pode ajudar a proteger outras pessoas e também pode ajudar a resolver sua situação. Você pode fazer relatórios para:</a:t>
            </a:r>
          </a:p>
          <a:p>
            <a:pPr marL="457200" lvl="0" indent="-361950" algn="l" rtl="0">
              <a:spcBef>
                <a:spcPts val="800"/>
              </a:spcBef>
              <a:spcAft>
                <a:spcPts val="0"/>
              </a:spcAft>
              <a:buSzPts val="2100"/>
              <a:buChar char="•"/>
            </a:pPr>
            <a:r>
              <a:rPr lang="pt-BR" sz="1900" dirty="0">
                <a:solidFill>
                  <a:schemeClr val="dk1"/>
                </a:solidFill>
              </a:rPr>
              <a:t>Gabinete do Procurador Geral de Massachusetts: (617) 963-2917 ou </a:t>
            </a:r>
            <a:r>
              <a:rPr lang="pt-BR" sz="1900" u="sng" dirty="0">
                <a:solidFill>
                  <a:schemeClr val="hlink"/>
                </a:solidFill>
                <a:hlinkClick r:id="rId3"/>
              </a:rPr>
              <a:t>https://</a:t>
            </a:r>
            <a:r>
              <a:rPr lang="pt-BR" sz="1900" u="sng" dirty="0" err="1">
                <a:solidFill>
                  <a:schemeClr val="hlink"/>
                </a:solidFill>
                <a:hlinkClick r:id="rId3"/>
              </a:rPr>
              <a:t>www.eform.ago.state.ma.us</a:t>
            </a:r>
            <a:r>
              <a:rPr lang="pt-BR" sz="1900" u="sng" dirty="0">
                <a:solidFill>
                  <a:schemeClr val="hlink"/>
                </a:solidFill>
                <a:hlinkClick r:id="rId3"/>
              </a:rPr>
              <a:t>/</a:t>
            </a:r>
            <a:r>
              <a:rPr lang="pt-BR" sz="1900" u="sng" dirty="0" err="1">
                <a:solidFill>
                  <a:schemeClr val="hlink"/>
                </a:solidFill>
                <a:hlinkClick r:id="rId3"/>
              </a:rPr>
              <a:t>ago_eforms</a:t>
            </a:r>
            <a:r>
              <a:rPr lang="pt-BR" sz="1900" u="sng" dirty="0">
                <a:solidFill>
                  <a:schemeClr val="hlink"/>
                </a:solidFill>
                <a:hlinkClick r:id="rId3"/>
              </a:rPr>
              <a:t>/</a:t>
            </a:r>
            <a:r>
              <a:rPr lang="pt-BR" sz="1900" u="sng" dirty="0" err="1">
                <a:solidFill>
                  <a:schemeClr val="hlink"/>
                </a:solidFill>
                <a:hlinkClick r:id="rId3"/>
              </a:rPr>
              <a:t>forms</a:t>
            </a:r>
            <a:r>
              <a:rPr lang="pt-BR" sz="1900" u="sng" dirty="0">
                <a:solidFill>
                  <a:schemeClr val="hlink"/>
                </a:solidFill>
                <a:hlinkClick r:id="rId3"/>
              </a:rPr>
              <a:t>/</a:t>
            </a:r>
            <a:r>
              <a:rPr lang="pt-BR" sz="1900" u="sng" dirty="0" err="1">
                <a:solidFill>
                  <a:schemeClr val="hlink"/>
                </a:solidFill>
                <a:hlinkClick r:id="rId3"/>
              </a:rPr>
              <a:t>piac_ecomplaint.action</a:t>
            </a:r>
            <a:r>
              <a:rPr lang="pt-BR" sz="1900" dirty="0"/>
              <a:t> </a:t>
            </a:r>
          </a:p>
          <a:p>
            <a:pPr marL="457200" lvl="0" indent="-361950" algn="l" rtl="0">
              <a:spcBef>
                <a:spcPts val="0"/>
              </a:spcBef>
              <a:spcAft>
                <a:spcPts val="0"/>
              </a:spcAft>
              <a:buSzPts val="2100"/>
              <a:buChar char="•"/>
            </a:pPr>
            <a:r>
              <a:rPr lang="pt-BR" sz="1900" dirty="0">
                <a:solidFill>
                  <a:schemeClr val="dk1"/>
                </a:solidFill>
              </a:rPr>
              <a:t>Conselho de Supervisores da Ordem dos Advogados de Massachusetts: </a:t>
            </a:r>
            <a:r>
              <a:rPr lang="pt-BR" sz="1900" u="sng" dirty="0">
                <a:solidFill>
                  <a:schemeClr val="hlink"/>
                </a:solidFill>
                <a:hlinkClick r:id="rId4"/>
              </a:rPr>
              <a:t>https://</a:t>
            </a:r>
            <a:r>
              <a:rPr lang="pt-BR" sz="1900" u="sng" dirty="0" err="1">
                <a:solidFill>
                  <a:schemeClr val="hlink"/>
                </a:solidFill>
                <a:hlinkClick r:id="rId4"/>
              </a:rPr>
              <a:t>www.massbbo.org</a:t>
            </a:r>
            <a:r>
              <a:rPr lang="pt-BR" sz="1900" u="sng" dirty="0">
                <a:solidFill>
                  <a:schemeClr val="hlink"/>
                </a:solidFill>
                <a:hlinkClick r:id="rId4"/>
              </a:rPr>
              <a:t>/s/</a:t>
            </a:r>
            <a:r>
              <a:rPr lang="pt-BR" sz="1900" u="sng" dirty="0" err="1">
                <a:solidFill>
                  <a:schemeClr val="hlink"/>
                </a:solidFill>
                <a:hlinkClick r:id="rId4"/>
              </a:rPr>
              <a:t>complaints</a:t>
            </a:r>
            <a:r>
              <a:rPr lang="pt-BR" sz="1900" dirty="0"/>
              <a:t> </a:t>
            </a:r>
          </a:p>
          <a:p>
            <a:pPr marL="457200" lvl="0" indent="-361950" algn="l" rtl="0">
              <a:spcBef>
                <a:spcPts val="0"/>
              </a:spcBef>
              <a:spcAft>
                <a:spcPts val="0"/>
              </a:spcAft>
              <a:buClr>
                <a:schemeClr val="dk1"/>
              </a:buClr>
              <a:buSzPts val="2100"/>
              <a:buChar char="•"/>
            </a:pPr>
            <a:r>
              <a:rPr lang="pt-BR" sz="1900" dirty="0">
                <a:solidFill>
                  <a:schemeClr val="dk1"/>
                </a:solidFill>
              </a:rPr>
              <a:t>O Programa de Prevenção de Fraudes e Abusos do tribunal de imigração (se você já estiver no tribunal de imigração): (703) 305-0470 ou </a:t>
            </a:r>
            <a:r>
              <a:rPr lang="pt-BR" sz="1900" dirty="0" err="1">
                <a:solidFill>
                  <a:schemeClr val="dk1"/>
                </a:solidFill>
              </a:rPr>
              <a:t>EOIR.Fraud.Program@usdoj.gov</a:t>
            </a:r>
            <a:endParaRPr lang="pt-BR" sz="1900"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7"/>
          <p:cNvSpPr txBox="1">
            <a:spLocks noGrp="1"/>
          </p:cNvSpPr>
          <p:nvPr>
            <p:ph type="title"/>
          </p:nvPr>
        </p:nvSpPr>
        <p:spPr>
          <a:xfrm>
            <a:off x="628650" y="434344"/>
            <a:ext cx="6638400" cy="5160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pt-BR"/>
              <a:t>Recursos jurídicos de imigração </a:t>
            </a:r>
          </a:p>
        </p:txBody>
      </p:sp>
      <p:sp>
        <p:nvSpPr>
          <p:cNvPr id="626" name="Google Shape;626;p87"/>
          <p:cNvSpPr txBox="1">
            <a:spLocks noGrp="1"/>
          </p:cNvSpPr>
          <p:nvPr>
            <p:ph type="body" idx="1"/>
          </p:nvPr>
        </p:nvSpPr>
        <p:spPr>
          <a:xfrm>
            <a:off x="573425" y="1156000"/>
            <a:ext cx="5712000" cy="3449100"/>
          </a:xfrm>
          <a:prstGeom prst="rect">
            <a:avLst/>
          </a:prstGeom>
        </p:spPr>
        <p:txBody>
          <a:bodyPr spcFirstLastPara="1" wrap="square" lIns="91425" tIns="36575" rIns="91425" bIns="91425" anchor="t" anchorCtr="0">
            <a:normAutofit fontScale="85000" lnSpcReduction="10000"/>
          </a:bodyPr>
          <a:lstStyle/>
          <a:p>
            <a:pPr marL="342900" lvl="0" indent="-294322" algn="l" rtl="0">
              <a:lnSpc>
                <a:spcPct val="100000"/>
              </a:lnSpc>
              <a:spcBef>
                <a:spcPts val="800"/>
              </a:spcBef>
              <a:spcAft>
                <a:spcPts val="0"/>
              </a:spcAft>
              <a:buSzPct val="115789"/>
              <a:buChar char="•"/>
            </a:pPr>
            <a:r>
              <a:rPr lang="pt-BR" dirty="0">
                <a:latin typeface="Arial"/>
                <a:ea typeface="Arial"/>
                <a:cs typeface="Arial"/>
                <a:sym typeface="Arial"/>
              </a:rPr>
              <a:t>Diretório de serviços jurídicos em Massachusetts:</a:t>
            </a:r>
          </a:p>
          <a:p>
            <a:pPr marL="685800" lvl="1" indent="-270827" algn="l" rtl="0">
              <a:lnSpc>
                <a:spcPct val="100000"/>
              </a:lnSpc>
              <a:spcBef>
                <a:spcPts val="0"/>
              </a:spcBef>
              <a:spcAft>
                <a:spcPts val="0"/>
              </a:spcAft>
              <a:buSzPct val="100000"/>
              <a:buChar char="•"/>
            </a:pPr>
            <a:r>
              <a:rPr lang="pt-BR" sz="1900" dirty="0">
                <a:latin typeface="Arial"/>
                <a:ea typeface="Arial"/>
                <a:cs typeface="Arial"/>
                <a:sym typeface="Arial"/>
              </a:rPr>
              <a:t>Localizador de Recursos Jurídicos de Massachusetts: </a:t>
            </a:r>
            <a:r>
              <a:rPr lang="pt-BR" sz="1900" u="sng" dirty="0">
                <a:solidFill>
                  <a:srgbClr val="058CE8"/>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BR" sz="1900" u="sng" dirty="0" err="1">
                <a:solidFill>
                  <a:srgbClr val="058CE8"/>
                </a:solidFill>
                <a:latin typeface="Arial"/>
                <a:ea typeface="Arial"/>
                <a:cs typeface="Arial"/>
                <a:sym typeface="Arial"/>
                <a:hlinkClick r:id="rId3">
                  <a:extLst>
                    <a:ext uri="{A12FA001-AC4F-418D-AE19-62706E023703}">
                      <ahyp:hlinkClr xmlns:ahyp="http://schemas.microsoft.com/office/drawing/2018/hyperlinkcolor" val="tx"/>
                    </a:ext>
                  </a:extLst>
                </a:hlinkClick>
              </a:rPr>
              <a:t>masslrf.org</a:t>
            </a:r>
            <a:r>
              <a:rPr lang="pt-BR" sz="1900" u="sng" dirty="0">
                <a:solidFill>
                  <a:srgbClr val="058CE8"/>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pt-BR" sz="1900" u="sng" dirty="0" err="1">
                <a:solidFill>
                  <a:srgbClr val="058CE8"/>
                </a:solidFill>
                <a:latin typeface="Arial"/>
                <a:ea typeface="Arial"/>
                <a:cs typeface="Arial"/>
                <a:sym typeface="Arial"/>
                <a:hlinkClick r:id="rId3">
                  <a:extLst>
                    <a:ext uri="{A12FA001-AC4F-418D-AE19-62706E023703}">
                      <ahyp:hlinkClr xmlns:ahyp="http://schemas.microsoft.com/office/drawing/2018/hyperlinkcolor" val="tx"/>
                    </a:ext>
                  </a:extLst>
                </a:hlinkClick>
              </a:rPr>
              <a:t>en</a:t>
            </a:r>
            <a:r>
              <a:rPr lang="pt-BR" sz="1900" u="sng" dirty="0">
                <a:solidFill>
                  <a:srgbClr val="058CE8"/>
                </a:solidFill>
                <a:latin typeface="Arial"/>
                <a:ea typeface="Arial"/>
                <a:cs typeface="Arial"/>
                <a:sym typeface="Arial"/>
                <a:hlinkClick r:id="rId3">
                  <a:extLst>
                    <a:ext uri="{A12FA001-AC4F-418D-AE19-62706E023703}">
                      <ahyp:hlinkClr xmlns:ahyp="http://schemas.microsoft.com/office/drawing/2018/hyperlinkcolor" val="tx"/>
                    </a:ext>
                  </a:extLst>
                </a:hlinkClick>
              </a:rPr>
              <a:t>/home</a:t>
            </a:r>
            <a:r>
              <a:rPr lang="pt-BR" sz="1900" u="sng" dirty="0">
                <a:solidFill>
                  <a:srgbClr val="058CE8"/>
                </a:solidFill>
                <a:latin typeface="Arial"/>
                <a:ea typeface="Arial"/>
                <a:cs typeface="Arial"/>
                <a:sym typeface="Arial"/>
              </a:rPr>
              <a:t> </a:t>
            </a:r>
            <a:r>
              <a:rPr lang="pt-BR" sz="1900" dirty="0">
                <a:solidFill>
                  <a:srgbClr val="058CE8"/>
                </a:solidFill>
                <a:latin typeface="Arial"/>
                <a:ea typeface="Arial"/>
                <a:cs typeface="Arial"/>
                <a:sym typeface="Arial"/>
              </a:rPr>
              <a:t> </a:t>
            </a:r>
          </a:p>
          <a:p>
            <a:pPr marL="685800" lvl="1" indent="-270827" algn="l" rtl="0">
              <a:lnSpc>
                <a:spcPct val="100000"/>
              </a:lnSpc>
              <a:spcBef>
                <a:spcPts val="0"/>
              </a:spcBef>
              <a:spcAft>
                <a:spcPts val="0"/>
              </a:spcAft>
              <a:buSzPct val="100000"/>
              <a:buChar char="•"/>
            </a:pPr>
            <a:r>
              <a:rPr lang="pt-BR" sz="1900" dirty="0">
                <a:latin typeface="Arial"/>
                <a:ea typeface="Arial"/>
                <a:cs typeface="Arial"/>
                <a:sym typeface="Arial"/>
              </a:rPr>
              <a:t>Lista de serviços jurídicos do tribunal de imigração: </a:t>
            </a:r>
            <a:r>
              <a:rPr lang="pt-BR" sz="1900" u="sng" dirty="0">
                <a:solidFill>
                  <a:srgbClr val="058CE8"/>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pt-BR" sz="1900" u="sng" dirty="0" err="1">
                <a:solidFill>
                  <a:srgbClr val="058CE8"/>
                </a:solidFill>
                <a:latin typeface="Arial"/>
                <a:ea typeface="Arial"/>
                <a:cs typeface="Arial"/>
                <a:sym typeface="Arial"/>
                <a:hlinkClick r:id="rId4">
                  <a:extLst>
                    <a:ext uri="{A12FA001-AC4F-418D-AE19-62706E023703}">
                      <ahyp:hlinkClr xmlns:ahyp="http://schemas.microsoft.com/office/drawing/2018/hyperlinkcolor" val="tx"/>
                    </a:ext>
                  </a:extLst>
                </a:hlinkClick>
              </a:rPr>
              <a:t>www.justice.gov</a:t>
            </a:r>
            <a:r>
              <a:rPr lang="pt-BR" sz="1900" u="sng" dirty="0">
                <a:solidFill>
                  <a:srgbClr val="058CE8"/>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pt-BR" sz="1900" u="sng" dirty="0" err="1">
                <a:solidFill>
                  <a:srgbClr val="058CE8"/>
                </a:solidFill>
                <a:latin typeface="Arial"/>
                <a:ea typeface="Arial"/>
                <a:cs typeface="Arial"/>
                <a:sym typeface="Arial"/>
                <a:hlinkClick r:id="rId4">
                  <a:extLst>
                    <a:ext uri="{A12FA001-AC4F-418D-AE19-62706E023703}">
                      <ahyp:hlinkClr xmlns:ahyp="http://schemas.microsoft.com/office/drawing/2018/hyperlinkcolor" val="tx"/>
                    </a:ext>
                  </a:extLst>
                </a:hlinkClick>
              </a:rPr>
              <a:t>eoir</a:t>
            </a:r>
            <a:r>
              <a:rPr lang="pt-BR" sz="1900" u="sng" dirty="0">
                <a:solidFill>
                  <a:srgbClr val="058CE8"/>
                </a:solidFill>
                <a:latin typeface="Arial"/>
                <a:ea typeface="Arial"/>
                <a:cs typeface="Arial"/>
                <a:sym typeface="Arial"/>
                <a:hlinkClick r:id="rId4">
                  <a:extLst>
                    <a:ext uri="{A12FA001-AC4F-418D-AE19-62706E023703}">
                      <ahyp:hlinkClr xmlns:ahyp="http://schemas.microsoft.com/office/drawing/2018/hyperlinkcolor" val="tx"/>
                    </a:ext>
                  </a:extLst>
                </a:hlinkClick>
              </a:rPr>
              <a:t>/file/</a:t>
            </a:r>
            <a:r>
              <a:rPr lang="pt-BR" sz="1900" u="sng" dirty="0" err="1">
                <a:solidFill>
                  <a:srgbClr val="058CE8"/>
                </a:solidFill>
                <a:latin typeface="Arial"/>
                <a:ea typeface="Arial"/>
                <a:cs typeface="Arial"/>
                <a:sym typeface="Arial"/>
                <a:hlinkClick r:id="rId4">
                  <a:extLst>
                    <a:ext uri="{A12FA001-AC4F-418D-AE19-62706E023703}">
                      <ahyp:hlinkClr xmlns:ahyp="http://schemas.microsoft.com/office/drawing/2018/hyperlinkcolor" val="tx"/>
                    </a:ext>
                  </a:extLst>
                </a:hlinkClick>
              </a:rPr>
              <a:t>ProBonoMA</a:t>
            </a:r>
            <a:r>
              <a:rPr lang="pt-BR" sz="1900" u="sng" dirty="0">
                <a:solidFill>
                  <a:srgbClr val="058CE8"/>
                </a:solidFill>
                <a:latin typeface="Arial"/>
                <a:ea typeface="Arial"/>
                <a:cs typeface="Arial"/>
                <a:sym typeface="Arial"/>
                <a:hlinkClick r:id="rId4">
                  <a:extLst>
                    <a:ext uri="{A12FA001-AC4F-418D-AE19-62706E023703}">
                      <ahyp:hlinkClr xmlns:ahyp="http://schemas.microsoft.com/office/drawing/2018/hyperlinkcolor" val="tx"/>
                    </a:ext>
                  </a:extLst>
                </a:hlinkClick>
              </a:rPr>
              <a:t>/download</a:t>
            </a:r>
            <a:r>
              <a:rPr lang="pt-BR" sz="1900" dirty="0">
                <a:solidFill>
                  <a:srgbClr val="058CE8"/>
                </a:solidFill>
                <a:latin typeface="Arial"/>
                <a:ea typeface="Arial"/>
                <a:cs typeface="Arial"/>
                <a:sym typeface="Arial"/>
              </a:rPr>
              <a:t> </a:t>
            </a:r>
          </a:p>
          <a:p>
            <a:pPr marL="685800" lvl="1" indent="-259080" algn="l" rtl="0">
              <a:lnSpc>
                <a:spcPct val="100000"/>
              </a:lnSpc>
              <a:spcBef>
                <a:spcPts val="800"/>
              </a:spcBef>
              <a:spcAft>
                <a:spcPts val="0"/>
              </a:spcAft>
              <a:buSzPct val="91428"/>
              <a:buChar char="•"/>
            </a:pPr>
            <a:r>
              <a:rPr lang="pt-BR" sz="1900" dirty="0">
                <a:latin typeface="Arial"/>
                <a:ea typeface="Arial"/>
                <a:cs typeface="Arial"/>
                <a:sym typeface="Arial"/>
              </a:rPr>
              <a:t>Consultas gratuitas na cidade de Boston: </a:t>
            </a:r>
            <a:r>
              <a:rPr lang="pt-BR" sz="1900" u="sng" dirty="0">
                <a:solidFill>
                  <a:schemeClr val="hlink"/>
                </a:solidFill>
                <a:latin typeface="Arial"/>
                <a:ea typeface="Arial"/>
                <a:cs typeface="Arial"/>
                <a:sym typeface="Arial"/>
                <a:hlinkClick r:id="rId5"/>
              </a:rPr>
              <a:t>https://</a:t>
            </a:r>
            <a:r>
              <a:rPr lang="pt-BR" sz="1900" u="sng" dirty="0" err="1">
                <a:solidFill>
                  <a:schemeClr val="hlink"/>
                </a:solidFill>
                <a:latin typeface="Arial"/>
                <a:ea typeface="Arial"/>
                <a:cs typeface="Arial"/>
                <a:sym typeface="Arial"/>
                <a:hlinkClick r:id="rId5"/>
              </a:rPr>
              <a:t>masslrf.org</a:t>
            </a:r>
            <a:r>
              <a:rPr lang="pt-BR" sz="1900" u="sng" dirty="0">
                <a:solidFill>
                  <a:schemeClr val="hlink"/>
                </a:solidFill>
                <a:latin typeface="Arial"/>
                <a:ea typeface="Arial"/>
                <a:cs typeface="Arial"/>
                <a:sym typeface="Arial"/>
                <a:hlinkClick r:id="rId5"/>
              </a:rPr>
              <a:t>/</a:t>
            </a:r>
            <a:r>
              <a:rPr lang="pt-BR" sz="1900" u="sng" dirty="0" err="1">
                <a:solidFill>
                  <a:schemeClr val="hlink"/>
                </a:solidFill>
                <a:latin typeface="Arial"/>
                <a:ea typeface="Arial"/>
                <a:cs typeface="Arial"/>
                <a:sym typeface="Arial"/>
                <a:hlinkClick r:id="rId5"/>
              </a:rPr>
              <a:t>en</a:t>
            </a:r>
            <a:r>
              <a:rPr lang="pt-BR" sz="1900" u="sng" dirty="0">
                <a:solidFill>
                  <a:schemeClr val="hlink"/>
                </a:solidFill>
                <a:latin typeface="Arial"/>
                <a:ea typeface="Arial"/>
                <a:cs typeface="Arial"/>
                <a:sym typeface="Arial"/>
                <a:hlinkClick r:id="rId5"/>
              </a:rPr>
              <a:t>/</a:t>
            </a:r>
            <a:r>
              <a:rPr lang="pt-BR" sz="1900" u="sng" dirty="0" err="1">
                <a:solidFill>
                  <a:schemeClr val="hlink"/>
                </a:solidFill>
                <a:latin typeface="Arial"/>
                <a:ea typeface="Arial"/>
                <a:cs typeface="Arial"/>
                <a:sym typeface="Arial"/>
                <a:hlinkClick r:id="rId5"/>
              </a:rPr>
              <a:t>programs</a:t>
            </a:r>
            <a:r>
              <a:rPr lang="pt-BR" sz="1900" u="sng" dirty="0">
                <a:solidFill>
                  <a:schemeClr val="hlink"/>
                </a:solidFill>
                <a:latin typeface="Arial"/>
                <a:ea typeface="Arial"/>
                <a:cs typeface="Arial"/>
                <a:sym typeface="Arial"/>
                <a:hlinkClick r:id="rId5"/>
              </a:rPr>
              <a:t>/</a:t>
            </a:r>
            <a:r>
              <a:rPr lang="pt-BR" sz="1900" u="sng" dirty="0" err="1">
                <a:solidFill>
                  <a:schemeClr val="hlink"/>
                </a:solidFill>
                <a:latin typeface="Arial"/>
                <a:ea typeface="Arial"/>
                <a:cs typeface="Arial"/>
                <a:sym typeface="Arial"/>
                <a:hlinkClick r:id="rId5"/>
              </a:rPr>
              <a:t>view</a:t>
            </a:r>
            <a:r>
              <a:rPr lang="pt-BR" sz="1900" u="sng" dirty="0">
                <a:solidFill>
                  <a:schemeClr val="hlink"/>
                </a:solidFill>
                <a:latin typeface="Arial"/>
                <a:ea typeface="Arial"/>
                <a:cs typeface="Arial"/>
                <a:sym typeface="Arial"/>
                <a:hlinkClick r:id="rId5"/>
              </a:rPr>
              <a:t>/</a:t>
            </a:r>
            <a:r>
              <a:rPr lang="pt-BR" sz="1900" u="sng" dirty="0" err="1">
                <a:solidFill>
                  <a:schemeClr val="hlink"/>
                </a:solidFill>
                <a:latin typeface="Arial"/>
                <a:ea typeface="Arial"/>
                <a:cs typeface="Arial"/>
                <a:sym typeface="Arial"/>
                <a:hlinkClick r:id="rId5"/>
              </a:rPr>
              <a:t>boston_immig_clinic</a:t>
            </a:r>
            <a:r>
              <a:rPr lang="pt-BR" sz="1900" dirty="0">
                <a:latin typeface="Arial"/>
                <a:ea typeface="Arial"/>
                <a:cs typeface="Arial"/>
                <a:sym typeface="Arial"/>
              </a:rPr>
              <a:t> </a:t>
            </a:r>
          </a:p>
          <a:p>
            <a:pPr marL="342900" lvl="0" indent="-294322" algn="l" rtl="0">
              <a:lnSpc>
                <a:spcPct val="100000"/>
              </a:lnSpc>
              <a:spcBef>
                <a:spcPts val="0"/>
              </a:spcBef>
              <a:spcAft>
                <a:spcPts val="0"/>
              </a:spcAft>
              <a:buSzPct val="115789"/>
              <a:buChar char="•"/>
            </a:pPr>
            <a:r>
              <a:rPr lang="pt-BR" dirty="0">
                <a:latin typeface="Arial"/>
                <a:ea typeface="Arial"/>
                <a:cs typeface="Arial"/>
                <a:sym typeface="Arial"/>
              </a:rPr>
              <a:t>Diretório de serviços jurídicos fora de Massachusetts:</a:t>
            </a:r>
          </a:p>
          <a:p>
            <a:pPr marL="685800" lvl="1" indent="-270827" algn="l" rtl="0">
              <a:lnSpc>
                <a:spcPct val="100000"/>
              </a:lnSpc>
              <a:spcBef>
                <a:spcPts val="0"/>
              </a:spcBef>
              <a:spcAft>
                <a:spcPts val="0"/>
              </a:spcAft>
              <a:buSzPct val="100000"/>
              <a:buChar char="•"/>
            </a:pPr>
            <a:r>
              <a:rPr lang="pt-BR" sz="1900" dirty="0">
                <a:latin typeface="Arial"/>
                <a:ea typeface="Arial"/>
                <a:cs typeface="Arial"/>
                <a:sym typeface="Arial"/>
              </a:rPr>
              <a:t>Diretório jurídico da </a:t>
            </a:r>
            <a:r>
              <a:rPr lang="pt-BR" sz="1900" dirty="0" err="1">
                <a:latin typeface="Arial"/>
                <a:ea typeface="Arial"/>
                <a:cs typeface="Arial"/>
                <a:sym typeface="Arial"/>
              </a:rPr>
              <a:t>Immigration</a:t>
            </a:r>
            <a:r>
              <a:rPr lang="pt-BR" sz="1900" dirty="0">
                <a:latin typeface="Arial"/>
                <a:ea typeface="Arial"/>
                <a:cs typeface="Arial"/>
                <a:sym typeface="Arial"/>
              </a:rPr>
              <a:t> </a:t>
            </a:r>
            <a:r>
              <a:rPr lang="pt-BR" sz="1900" dirty="0" err="1">
                <a:latin typeface="Arial"/>
                <a:ea typeface="Arial"/>
                <a:cs typeface="Arial"/>
                <a:sym typeface="Arial"/>
              </a:rPr>
              <a:t>Advocates</a:t>
            </a:r>
            <a:r>
              <a:rPr lang="pt-BR" sz="1900" dirty="0">
                <a:latin typeface="Arial"/>
                <a:ea typeface="Arial"/>
                <a:cs typeface="Arial"/>
                <a:sym typeface="Arial"/>
              </a:rPr>
              <a:t> Network: </a:t>
            </a:r>
            <a:r>
              <a:rPr lang="pt-BR" sz="1900" u="sng" dirty="0">
                <a:solidFill>
                  <a:srgbClr val="058CE8"/>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pt-BR" sz="1900" u="sng" dirty="0" err="1">
                <a:solidFill>
                  <a:srgbClr val="058CE8"/>
                </a:solidFill>
                <a:latin typeface="Arial"/>
                <a:ea typeface="Arial"/>
                <a:cs typeface="Arial"/>
                <a:sym typeface="Arial"/>
                <a:hlinkClick r:id="rId6">
                  <a:extLst>
                    <a:ext uri="{A12FA001-AC4F-418D-AE19-62706E023703}">
                      <ahyp:hlinkClr xmlns:ahyp="http://schemas.microsoft.com/office/drawing/2018/hyperlinkcolor" val="tx"/>
                    </a:ext>
                  </a:extLst>
                </a:hlinkClick>
              </a:rPr>
              <a:t>www.immigrationadvocates.org</a:t>
            </a:r>
            <a:r>
              <a:rPr lang="pt-BR" sz="1900" u="sng" dirty="0">
                <a:solidFill>
                  <a:srgbClr val="058CE8"/>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pt-BR" sz="1900" u="sng" dirty="0" err="1">
                <a:solidFill>
                  <a:srgbClr val="058CE8"/>
                </a:solidFill>
                <a:latin typeface="Arial"/>
                <a:ea typeface="Arial"/>
                <a:cs typeface="Arial"/>
                <a:sym typeface="Arial"/>
                <a:hlinkClick r:id="rId6">
                  <a:extLst>
                    <a:ext uri="{A12FA001-AC4F-418D-AE19-62706E023703}">
                      <ahyp:hlinkClr xmlns:ahyp="http://schemas.microsoft.com/office/drawing/2018/hyperlinkcolor" val="tx"/>
                    </a:ext>
                  </a:extLst>
                </a:hlinkClick>
              </a:rPr>
              <a:t>legaldirectory</a:t>
            </a:r>
            <a:r>
              <a:rPr lang="pt-BR" sz="1900" u="sng" dirty="0">
                <a:solidFill>
                  <a:srgbClr val="058CE8"/>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pt-BR" sz="1900" dirty="0">
                <a:solidFill>
                  <a:srgbClr val="058CE8"/>
                </a:solidFill>
                <a:latin typeface="Arial"/>
                <a:ea typeface="Arial"/>
                <a:cs typeface="Arial"/>
                <a:sym typeface="Arial"/>
              </a:rPr>
              <a:t> </a:t>
            </a:r>
          </a:p>
        </p:txBody>
      </p:sp>
      <p:pic>
        <p:nvPicPr>
          <p:cNvPr id="627" name="Google Shape;627;p87" title="Legal Services - Free of Charge Creative Commons Legal 6 image"/>
          <p:cNvPicPr preferRelativeResize="0"/>
          <p:nvPr/>
        </p:nvPicPr>
        <p:blipFill>
          <a:blip r:embed="rId7">
            <a:alphaModFix/>
          </a:blip>
          <a:stretch>
            <a:fillRect/>
          </a:stretch>
        </p:blipFill>
        <p:spPr>
          <a:xfrm>
            <a:off x="6451625" y="1806769"/>
            <a:ext cx="2553774" cy="1702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8"/>
          <p:cNvSpPr txBox="1">
            <a:spLocks noGrp="1"/>
          </p:cNvSpPr>
          <p:nvPr>
            <p:ph type="ctrTitle"/>
          </p:nvPr>
        </p:nvSpPr>
        <p:spPr>
          <a:xfrm>
            <a:off x="1143000" y="841775"/>
            <a:ext cx="5514300" cy="6786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pt-BR"/>
              <a:t>Mais recursos</a:t>
            </a:r>
          </a:p>
        </p:txBody>
      </p:sp>
      <p:pic>
        <p:nvPicPr>
          <p:cNvPr id="633" name="Google Shape;633;p88"/>
          <p:cNvPicPr preferRelativeResize="0"/>
          <p:nvPr/>
        </p:nvPicPr>
        <p:blipFill>
          <a:blip r:embed="rId3">
            <a:alphaModFix/>
          </a:blip>
          <a:stretch>
            <a:fillRect/>
          </a:stretch>
        </p:blipFill>
        <p:spPr>
          <a:xfrm>
            <a:off x="3232825" y="1652525"/>
            <a:ext cx="3318325" cy="331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5"/>
          <p:cNvSpPr txBox="1">
            <a:spLocks noGrp="1"/>
          </p:cNvSpPr>
          <p:nvPr>
            <p:ph type="title"/>
          </p:nvPr>
        </p:nvSpPr>
        <p:spPr>
          <a:xfrm>
            <a:off x="583066" y="77445"/>
            <a:ext cx="83820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71AB"/>
              </a:buClr>
              <a:buSzPts val="3000"/>
              <a:buFont typeface="Roboto"/>
              <a:buNone/>
            </a:pPr>
            <a:r>
              <a:rPr lang="pt-BR" sz="3000"/>
              <a:t>O sistema de imigração: </a:t>
            </a:r>
            <a:br>
              <a:rPr lang="pt-BR" sz="3000"/>
            </a:br>
            <a:r>
              <a:rPr lang="pt-BR" sz="3000"/>
              <a:t>Departamento de Segurança Interna</a:t>
            </a:r>
          </a:p>
        </p:txBody>
      </p:sp>
      <p:sp>
        <p:nvSpPr>
          <p:cNvPr id="325" name="Google Shape;325;p55"/>
          <p:cNvSpPr txBox="1">
            <a:spLocks noGrp="1"/>
          </p:cNvSpPr>
          <p:nvPr>
            <p:ph type="body" idx="1"/>
          </p:nvPr>
        </p:nvSpPr>
        <p:spPr>
          <a:xfrm>
            <a:off x="481615" y="1305606"/>
            <a:ext cx="8033700" cy="3327000"/>
          </a:xfrm>
          <a:prstGeom prst="rect">
            <a:avLst/>
          </a:prstGeom>
          <a:noFill/>
          <a:ln>
            <a:noFill/>
          </a:ln>
        </p:spPr>
        <p:txBody>
          <a:bodyPr spcFirstLastPara="1" wrap="square" lIns="68575" tIns="34275" rIns="68575" bIns="34275" anchor="t" anchorCtr="0">
            <a:normAutofit/>
          </a:bodyPr>
          <a:lstStyle/>
          <a:p>
            <a:pPr marL="177800" lvl="0" indent="-50800" algn="l" rtl="0">
              <a:lnSpc>
                <a:spcPct val="100000"/>
              </a:lnSpc>
              <a:spcBef>
                <a:spcPts val="0"/>
              </a:spcBef>
              <a:spcAft>
                <a:spcPts val="0"/>
              </a:spcAft>
              <a:buClr>
                <a:srgbClr val="C12530"/>
              </a:buClr>
              <a:buSzPts val="2000"/>
              <a:buNone/>
            </a:pPr>
            <a:endParaRPr sz="2000"/>
          </a:p>
          <a:p>
            <a:pPr marL="279400" lvl="1" indent="0" algn="l" rtl="0">
              <a:lnSpc>
                <a:spcPct val="100000"/>
              </a:lnSpc>
              <a:spcBef>
                <a:spcPts val="400"/>
              </a:spcBef>
              <a:spcAft>
                <a:spcPts val="0"/>
              </a:spcAft>
              <a:buClr>
                <a:schemeClr val="dk1"/>
              </a:buClr>
              <a:buSzPts val="1500"/>
              <a:buNone/>
            </a:pPr>
            <a:endParaRPr sz="1500"/>
          </a:p>
          <a:p>
            <a:pPr marL="0" lvl="0" indent="0" algn="l" rtl="0">
              <a:lnSpc>
                <a:spcPct val="100000"/>
              </a:lnSpc>
              <a:spcBef>
                <a:spcPts val="800"/>
              </a:spcBef>
              <a:spcAft>
                <a:spcPts val="0"/>
              </a:spcAft>
              <a:buClr>
                <a:srgbClr val="C12530"/>
              </a:buClr>
              <a:buSzPts val="2100"/>
              <a:buNone/>
            </a:pPr>
            <a:endParaRPr/>
          </a:p>
        </p:txBody>
      </p:sp>
      <p:grpSp>
        <p:nvGrpSpPr>
          <p:cNvPr id="326" name="Google Shape;326;p55"/>
          <p:cNvGrpSpPr/>
          <p:nvPr/>
        </p:nvGrpSpPr>
        <p:grpSpPr>
          <a:xfrm>
            <a:off x="1537716" y="1238438"/>
            <a:ext cx="5921380" cy="3642766"/>
            <a:chOff x="0" y="0"/>
            <a:chExt cx="6400800" cy="4622799"/>
          </a:xfrm>
        </p:grpSpPr>
        <p:sp>
          <p:nvSpPr>
            <p:cNvPr id="327" name="Google Shape;327;p55"/>
            <p:cNvSpPr/>
            <p:nvPr/>
          </p:nvSpPr>
          <p:spPr>
            <a:xfrm>
              <a:off x="0" y="0"/>
              <a:ext cx="6400800" cy="2080200"/>
            </a:xfrm>
            <a:prstGeom prst="roundRect">
              <a:avLst>
                <a:gd name="adj" fmla="val 10000"/>
              </a:avLst>
            </a:prstGeom>
            <a:solidFill>
              <a:srgbClr val="CCD3EA">
                <a:alpha val="88240"/>
              </a:srgbClr>
            </a:solidFill>
            <a:ln w="12700" cap="flat" cmpd="sng">
              <a:solidFill>
                <a:srgbClr val="CCD3EA">
                  <a:alpha val="88240"/>
                </a:srgb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8" name="Google Shape;328;p55"/>
            <p:cNvSpPr/>
            <p:nvPr/>
          </p:nvSpPr>
          <p:spPr>
            <a:xfrm>
              <a:off x="192024" y="277368"/>
              <a:ext cx="1880100" cy="15255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9" name="Google Shape;329;p55"/>
            <p:cNvSpPr/>
            <p:nvPr/>
          </p:nvSpPr>
          <p:spPr>
            <a:xfrm rot="10800000">
              <a:off x="192159" y="2080299"/>
              <a:ext cx="1880100" cy="2542500"/>
            </a:xfrm>
            <a:prstGeom prst="round2SameRect">
              <a:avLst>
                <a:gd name="adj1" fmla="val 10500"/>
                <a:gd name="adj2" fmla="val 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0" name="Google Shape;330;p55"/>
            <p:cNvSpPr txBox="1"/>
            <p:nvPr/>
          </p:nvSpPr>
          <p:spPr>
            <a:xfrm>
              <a:off x="249848" y="2080259"/>
              <a:ext cx="1764600" cy="2484600"/>
            </a:xfrm>
            <a:prstGeom prst="rect">
              <a:avLst/>
            </a:prstGeom>
            <a:noFill/>
            <a:ln>
              <a:noFill/>
            </a:ln>
          </p:spPr>
          <p:txBody>
            <a:bodyPr spcFirstLastPara="1" wrap="square" lIns="90675" tIns="90675" rIns="90675" bIns="90675" anchor="t" anchorCtr="0">
              <a:noAutofit/>
            </a:bodyPr>
            <a:lstStyle/>
            <a:p>
              <a:pPr marL="0" marR="0" lvl="0" indent="0" algn="ctr" rtl="0">
                <a:lnSpc>
                  <a:spcPct val="90000"/>
                </a:lnSpc>
                <a:spcBef>
                  <a:spcPts val="0"/>
                </a:spcBef>
                <a:spcAft>
                  <a:spcPts val="0"/>
                </a:spcAft>
                <a:buClr>
                  <a:schemeClr val="lt1"/>
                </a:buClr>
                <a:buSzPts val="1300"/>
                <a:buFont typeface="Calibri"/>
                <a:buNone/>
              </a:pPr>
              <a:r>
                <a:rPr lang="pt-BR" sz="1500" b="0" i="0" u="none" strike="noStrike" cap="none">
                  <a:solidFill>
                    <a:schemeClr val="lt1"/>
                  </a:solidFill>
                  <a:latin typeface="Calibri"/>
                  <a:ea typeface="Calibri"/>
                  <a:cs typeface="Calibri"/>
                  <a:sym typeface="Calibri"/>
                </a:rPr>
                <a:t>Polícia de Imigração / Fiscalização, Detenção e Deportação, representando o DHS em processos de imigração</a:t>
              </a:r>
            </a:p>
          </p:txBody>
        </p:sp>
        <p:sp>
          <p:nvSpPr>
            <p:cNvPr id="331" name="Google Shape;331;p55"/>
            <p:cNvSpPr/>
            <p:nvPr/>
          </p:nvSpPr>
          <p:spPr>
            <a:xfrm>
              <a:off x="2260282" y="277368"/>
              <a:ext cx="1880100" cy="15255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2" name="Google Shape;332;p55"/>
            <p:cNvSpPr/>
            <p:nvPr/>
          </p:nvSpPr>
          <p:spPr>
            <a:xfrm rot="10800000">
              <a:off x="2260417" y="2080299"/>
              <a:ext cx="1880100" cy="2542500"/>
            </a:xfrm>
            <a:prstGeom prst="round2SameRect">
              <a:avLst>
                <a:gd name="adj1" fmla="val 10500"/>
                <a:gd name="adj2" fmla="val 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3" name="Google Shape;333;p55"/>
            <p:cNvSpPr txBox="1"/>
            <p:nvPr/>
          </p:nvSpPr>
          <p:spPr>
            <a:xfrm>
              <a:off x="2318106" y="2080259"/>
              <a:ext cx="1764600" cy="2484600"/>
            </a:xfrm>
            <a:prstGeom prst="rect">
              <a:avLst/>
            </a:prstGeom>
            <a:noFill/>
            <a:ln>
              <a:noFill/>
            </a:ln>
          </p:spPr>
          <p:txBody>
            <a:bodyPr spcFirstLastPara="1" wrap="square" lIns="90675" tIns="90675" rIns="90675" bIns="90675" anchor="t" anchorCtr="0">
              <a:noAutofit/>
            </a:bodyPr>
            <a:lstStyle/>
            <a:p>
              <a:pPr marL="0" marR="0" lvl="0" indent="0" algn="ctr" rtl="0">
                <a:lnSpc>
                  <a:spcPct val="90000"/>
                </a:lnSpc>
                <a:spcBef>
                  <a:spcPts val="0"/>
                </a:spcBef>
                <a:spcAft>
                  <a:spcPts val="0"/>
                </a:spcAft>
                <a:buClr>
                  <a:schemeClr val="lt1"/>
                </a:buClr>
                <a:buSzPts val="1300"/>
                <a:buFont typeface="Calibri"/>
                <a:buNone/>
              </a:pPr>
              <a:r>
                <a:rPr lang="pt-BR" sz="1500" b="0" i="0" u="none" strike="noStrike" cap="none">
                  <a:solidFill>
                    <a:schemeClr val="lt1"/>
                  </a:solidFill>
                  <a:latin typeface="Calibri"/>
                  <a:ea typeface="Calibri"/>
                  <a:cs typeface="Calibri"/>
                  <a:sym typeface="Calibri"/>
                </a:rPr>
                <a:t>Fiscalização na fronteira e em um raio de 160 quilômetros da fronteira, pontos de controle e portos de entrada</a:t>
              </a:r>
            </a:p>
          </p:txBody>
        </p:sp>
        <p:sp>
          <p:nvSpPr>
            <p:cNvPr id="334" name="Google Shape;334;p55"/>
            <p:cNvSpPr/>
            <p:nvPr/>
          </p:nvSpPr>
          <p:spPr>
            <a:xfrm>
              <a:off x="4328541" y="277368"/>
              <a:ext cx="1880100" cy="15255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5" name="Google Shape;335;p55"/>
            <p:cNvSpPr/>
            <p:nvPr/>
          </p:nvSpPr>
          <p:spPr>
            <a:xfrm rot="10800000">
              <a:off x="4328676" y="2080299"/>
              <a:ext cx="1880100" cy="2542500"/>
            </a:xfrm>
            <a:prstGeom prst="round2SameRect">
              <a:avLst>
                <a:gd name="adj1" fmla="val 10500"/>
                <a:gd name="adj2" fmla="val 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6" name="Google Shape;336;p55"/>
            <p:cNvSpPr txBox="1"/>
            <p:nvPr/>
          </p:nvSpPr>
          <p:spPr>
            <a:xfrm>
              <a:off x="4386365" y="2080259"/>
              <a:ext cx="1764600" cy="2484600"/>
            </a:xfrm>
            <a:prstGeom prst="rect">
              <a:avLst/>
            </a:prstGeom>
            <a:noFill/>
            <a:ln>
              <a:noFill/>
            </a:ln>
          </p:spPr>
          <p:txBody>
            <a:bodyPr spcFirstLastPara="1" wrap="square" lIns="90675" tIns="90675" rIns="90675" bIns="90675" anchor="t" anchorCtr="0">
              <a:noAutofit/>
            </a:bodyPr>
            <a:lstStyle/>
            <a:p>
              <a:pPr marL="0" marR="0" lvl="0" indent="0" algn="ctr" rtl="0">
                <a:lnSpc>
                  <a:spcPct val="90000"/>
                </a:lnSpc>
                <a:spcBef>
                  <a:spcPts val="0"/>
                </a:spcBef>
                <a:spcAft>
                  <a:spcPts val="0"/>
                </a:spcAft>
                <a:buClr>
                  <a:schemeClr val="lt1"/>
                </a:buClr>
                <a:buSzPts val="1300"/>
                <a:buFont typeface="Calibri"/>
                <a:buNone/>
              </a:pPr>
              <a:r>
                <a:rPr lang="pt-BR" sz="1500" b="0" i="0" u="none" strike="noStrike" cap="none">
                  <a:solidFill>
                    <a:schemeClr val="lt1"/>
                  </a:solidFill>
                  <a:latin typeface="Calibri"/>
                  <a:ea typeface="Calibri"/>
                  <a:cs typeface="Calibri"/>
                  <a:sym typeface="Calibri"/>
                </a:rPr>
                <a:t>Julga petições de benefícios de imigração (asilo, green cards, cidadania, vistos especiais)</a:t>
              </a:r>
            </a:p>
          </p:txBody>
        </p:sp>
      </p:grpSp>
      <p:sp>
        <p:nvSpPr>
          <p:cNvPr id="337" name="Google Shape;337;p55"/>
          <p:cNvSpPr txBox="1"/>
          <p:nvPr/>
        </p:nvSpPr>
        <p:spPr>
          <a:xfrm>
            <a:off x="1956415" y="1702160"/>
            <a:ext cx="1329900" cy="738900"/>
          </a:xfrm>
          <a:prstGeom prst="rect">
            <a:avLst/>
          </a:prstGeom>
          <a:noFill/>
          <a:ln>
            <a:noFill/>
          </a:ln>
        </p:spPr>
        <p:txBody>
          <a:bodyPr spcFirstLastPara="1" wrap="square" lIns="91425" tIns="45725" rIns="91425" bIns="45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dk1"/>
                </a:solidFill>
                <a:latin typeface="Calibri"/>
                <a:ea typeface="Calibri"/>
                <a:cs typeface="Calibri"/>
                <a:sym typeface="Calibri"/>
              </a:rPr>
              <a:t>Imigração e Autoridade Alfandegária</a:t>
            </a:r>
          </a:p>
        </p:txBody>
      </p:sp>
      <p:sp>
        <p:nvSpPr>
          <p:cNvPr id="338" name="Google Shape;338;p55"/>
          <p:cNvSpPr txBox="1"/>
          <p:nvPr/>
        </p:nvSpPr>
        <p:spPr>
          <a:xfrm>
            <a:off x="3932502" y="1702166"/>
            <a:ext cx="1131900" cy="738900"/>
          </a:xfrm>
          <a:prstGeom prst="rect">
            <a:avLst/>
          </a:prstGeom>
          <a:noFill/>
          <a:ln>
            <a:noFill/>
          </a:ln>
        </p:spPr>
        <p:txBody>
          <a:bodyPr spcFirstLastPara="1" wrap="square" lIns="91425" tIns="45725" rIns="91425" bIns="45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dk1"/>
                </a:solidFill>
                <a:latin typeface="Calibri"/>
                <a:ea typeface="Calibri"/>
                <a:cs typeface="Calibri"/>
                <a:sym typeface="Calibri"/>
              </a:rPr>
              <a:t>Alfândega e Proteção de Fronteiras</a:t>
            </a:r>
          </a:p>
        </p:txBody>
      </p:sp>
      <p:sp>
        <p:nvSpPr>
          <p:cNvPr id="339" name="Google Shape;339;p55"/>
          <p:cNvSpPr txBox="1"/>
          <p:nvPr/>
        </p:nvSpPr>
        <p:spPr>
          <a:xfrm>
            <a:off x="5660576" y="1702160"/>
            <a:ext cx="1503600" cy="738900"/>
          </a:xfrm>
          <a:prstGeom prst="rect">
            <a:avLst/>
          </a:prstGeom>
          <a:noFill/>
          <a:ln>
            <a:noFill/>
          </a:ln>
        </p:spPr>
        <p:txBody>
          <a:bodyPr spcFirstLastPara="1" wrap="square" lIns="91425" tIns="45725" rIns="91425" bIns="45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dk1"/>
                </a:solidFill>
                <a:latin typeface="Calibri"/>
                <a:ea typeface="Calibri"/>
                <a:cs typeface="Calibri"/>
                <a:sym typeface="Calibri"/>
              </a:rPr>
              <a:t>Serviços de Cidadania e Imigração dos EUA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6"/>
          <p:cNvSpPr txBox="1">
            <a:spLocks noGrp="1"/>
          </p:cNvSpPr>
          <p:nvPr>
            <p:ph type="title"/>
          </p:nvPr>
        </p:nvSpPr>
        <p:spPr>
          <a:xfrm>
            <a:off x="643079" y="263110"/>
            <a:ext cx="6574200" cy="51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71AB"/>
              </a:buClr>
              <a:buSzPts val="2700"/>
              <a:buFont typeface="Roboto"/>
              <a:buNone/>
            </a:pPr>
            <a:r>
              <a:rPr lang="pt-BR" sz="2700"/>
              <a:t>Como as pessoas podem entrar em contato com as autoridades de imigração</a:t>
            </a:r>
          </a:p>
        </p:txBody>
      </p:sp>
      <p:sp>
        <p:nvSpPr>
          <p:cNvPr id="346" name="Google Shape;346;p56"/>
          <p:cNvSpPr txBox="1">
            <a:spLocks noGrp="1"/>
          </p:cNvSpPr>
          <p:nvPr>
            <p:ph type="body" idx="1"/>
          </p:nvPr>
        </p:nvSpPr>
        <p:spPr>
          <a:xfrm>
            <a:off x="901826" y="1090975"/>
            <a:ext cx="7239000" cy="3263400"/>
          </a:xfrm>
          <a:prstGeom prst="rect">
            <a:avLst/>
          </a:prstGeom>
          <a:noFill/>
          <a:ln>
            <a:noFill/>
          </a:ln>
        </p:spPr>
        <p:txBody>
          <a:bodyPr spcFirstLastPara="1" wrap="square" lIns="68575" tIns="34275" rIns="68575" bIns="34275" anchor="t" anchorCtr="0">
            <a:noAutofit/>
          </a:bodyPr>
          <a:lstStyle/>
          <a:p>
            <a:pPr marL="177800" lvl="0" indent="0" algn="l" rtl="0">
              <a:lnSpc>
                <a:spcPct val="100000"/>
              </a:lnSpc>
              <a:spcBef>
                <a:spcPts val="0"/>
              </a:spcBef>
              <a:spcAft>
                <a:spcPts val="0"/>
              </a:spcAft>
              <a:buClr>
                <a:srgbClr val="C12530"/>
              </a:buClr>
              <a:buSzPts val="2800"/>
              <a:buNone/>
            </a:pPr>
            <a:endParaRPr sz="2800" dirty="0"/>
          </a:p>
          <a:p>
            <a:pPr marL="177800" lvl="0" indent="-152400" algn="l" rtl="0">
              <a:lnSpc>
                <a:spcPct val="100000"/>
              </a:lnSpc>
              <a:spcBef>
                <a:spcPts val="800"/>
              </a:spcBef>
              <a:spcAft>
                <a:spcPts val="0"/>
              </a:spcAft>
              <a:buClr>
                <a:srgbClr val="C12530"/>
              </a:buClr>
              <a:buSzPts val="2400"/>
              <a:buChar char="•"/>
            </a:pPr>
            <a:r>
              <a:rPr lang="pt-BR" sz="2400"/>
              <a:t>Contato com o sistema criminal</a:t>
            </a:r>
          </a:p>
          <a:p>
            <a:pPr marL="177800" lvl="0" indent="-152400" algn="l" rtl="0">
              <a:lnSpc>
                <a:spcPct val="100000"/>
              </a:lnSpc>
              <a:spcBef>
                <a:spcPts val="800"/>
              </a:spcBef>
              <a:spcAft>
                <a:spcPts val="0"/>
              </a:spcAft>
              <a:buSzPts val="2400"/>
              <a:buChar char="•"/>
            </a:pPr>
            <a:r>
              <a:rPr lang="pt-BR" sz="2400"/>
              <a:t>Solicitar um benefício no USCIS, enquanto tiver uma ordem de remoção ou acusação criminal</a:t>
            </a:r>
          </a:p>
          <a:p>
            <a:pPr marL="177800" lvl="0" indent="-152400" algn="l" rtl="0">
              <a:lnSpc>
                <a:spcPct val="100000"/>
              </a:lnSpc>
              <a:spcBef>
                <a:spcPts val="800"/>
              </a:spcBef>
              <a:spcAft>
                <a:spcPts val="0"/>
              </a:spcAft>
              <a:buClr>
                <a:srgbClr val="C12530"/>
              </a:buClr>
              <a:buSzPts val="2400"/>
              <a:buChar char="•"/>
            </a:pPr>
            <a:r>
              <a:rPr lang="pt-BR" sz="2400"/>
              <a:t>Portadores de green card que retornam de viagem</a:t>
            </a:r>
          </a:p>
          <a:p>
            <a:pPr marL="177800" lvl="0" indent="-152400" algn="l" rtl="0">
              <a:lnSpc>
                <a:spcPct val="100000"/>
              </a:lnSpc>
              <a:spcBef>
                <a:spcPts val="800"/>
              </a:spcBef>
              <a:spcAft>
                <a:spcPts val="0"/>
              </a:spcAft>
              <a:buClr>
                <a:srgbClr val="C12530"/>
              </a:buClr>
              <a:buSzPts val="2400"/>
              <a:buChar char="•"/>
            </a:pPr>
            <a:r>
              <a:rPr lang="pt-BR" sz="2400"/>
              <a:t>Incursões e aplicação direcionada</a:t>
            </a:r>
          </a:p>
          <a:p>
            <a:pPr marL="177800" lvl="0" indent="-152400" algn="l" rtl="0">
              <a:lnSpc>
                <a:spcPct val="100000"/>
              </a:lnSpc>
              <a:spcBef>
                <a:spcPts val="800"/>
              </a:spcBef>
              <a:spcAft>
                <a:spcPts val="0"/>
              </a:spcAft>
              <a:buSzPts val="2400"/>
              <a:buChar char="•"/>
            </a:pPr>
            <a:r>
              <a:rPr lang="pt-BR" sz="2400"/>
              <a:t>Outras circunstâncias limitadas</a:t>
            </a:r>
          </a:p>
        </p:txBody>
      </p:sp>
      <p:pic>
        <p:nvPicPr>
          <p:cNvPr id="347" name="Google Shape;347;p56"/>
          <p:cNvPicPr preferRelativeResize="0"/>
          <p:nvPr/>
        </p:nvPicPr>
        <p:blipFill rotWithShape="1">
          <a:blip r:embed="rId3">
            <a:alphaModFix/>
          </a:blip>
          <a:srcRect/>
          <a:stretch/>
        </p:blipFill>
        <p:spPr>
          <a:xfrm>
            <a:off x="6682450" y="3265676"/>
            <a:ext cx="1813224" cy="1371600"/>
          </a:xfrm>
          <a:prstGeom prst="rect">
            <a:avLst/>
          </a:prstGeom>
          <a:noFill/>
          <a:ln>
            <a:noFill/>
          </a:ln>
        </p:spPr>
      </p:pic>
      <p:pic>
        <p:nvPicPr>
          <p:cNvPr id="348" name="Google Shape;348;p56"/>
          <p:cNvPicPr preferRelativeResize="0"/>
          <p:nvPr/>
        </p:nvPicPr>
        <p:blipFill rotWithShape="1">
          <a:blip r:embed="rId4">
            <a:alphaModFix/>
          </a:blip>
          <a:srcRect/>
          <a:stretch/>
        </p:blipFill>
        <p:spPr>
          <a:xfrm>
            <a:off x="6417077" y="1197724"/>
            <a:ext cx="1885950" cy="6035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title"/>
          </p:nvPr>
        </p:nvSpPr>
        <p:spPr>
          <a:xfrm>
            <a:off x="541795" y="420103"/>
            <a:ext cx="5289900" cy="51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71AB"/>
              </a:buClr>
              <a:buSzPts val="3000"/>
              <a:buFont typeface="Roboto"/>
              <a:buNone/>
            </a:pPr>
            <a:r>
              <a:rPr lang="pt-BR" sz="3000"/>
              <a:t>Razões para deportação</a:t>
            </a:r>
          </a:p>
        </p:txBody>
      </p:sp>
      <p:grpSp>
        <p:nvGrpSpPr>
          <p:cNvPr id="355" name="Google Shape;355;p57"/>
          <p:cNvGrpSpPr/>
          <p:nvPr/>
        </p:nvGrpSpPr>
        <p:grpSpPr>
          <a:xfrm>
            <a:off x="-2709229" y="629725"/>
            <a:ext cx="11016180" cy="4920750"/>
            <a:chOff x="-5510474" y="-843685"/>
            <a:chExt cx="12910090" cy="6561000"/>
          </a:xfrm>
        </p:grpSpPr>
        <p:sp>
          <p:nvSpPr>
            <p:cNvPr id="356" name="Google Shape;356;p57"/>
            <p:cNvSpPr/>
            <p:nvPr/>
          </p:nvSpPr>
          <p:spPr>
            <a:xfrm>
              <a:off x="-5510474" y="-843685"/>
              <a:ext cx="6561000" cy="6561000"/>
            </a:xfrm>
            <a:prstGeom prst="blockArc">
              <a:avLst>
                <a:gd name="adj1" fmla="val 18900000"/>
                <a:gd name="adj2" fmla="val 2700000"/>
                <a:gd name="adj3" fmla="val 329"/>
              </a:avLst>
            </a:prstGeom>
            <a:noFill/>
            <a:ln w="12700" cap="flat" cmpd="sng">
              <a:solidFill>
                <a:srgbClr val="345A9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57" name="Google Shape;357;p57"/>
            <p:cNvSpPr/>
            <p:nvPr/>
          </p:nvSpPr>
          <p:spPr>
            <a:xfrm>
              <a:off x="533371" y="380999"/>
              <a:ext cx="6849600" cy="749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58" name="Google Shape;358;p57"/>
            <p:cNvSpPr txBox="1"/>
            <p:nvPr/>
          </p:nvSpPr>
          <p:spPr>
            <a:xfrm>
              <a:off x="533371" y="380999"/>
              <a:ext cx="6849600" cy="749700"/>
            </a:xfrm>
            <a:prstGeom prst="rect">
              <a:avLst/>
            </a:prstGeom>
            <a:noFill/>
            <a:ln>
              <a:noFill/>
            </a:ln>
          </p:spPr>
          <p:txBody>
            <a:bodyPr spcFirstLastPara="1" wrap="square" lIns="44635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Roboto"/>
                <a:buNone/>
              </a:pPr>
              <a:r>
                <a:rPr lang="pt-BR" sz="1800" b="0" i="0" u="none" strike="noStrike" cap="none">
                  <a:solidFill>
                    <a:schemeClr val="lt1"/>
                  </a:solidFill>
                  <a:latin typeface="Roboto"/>
                  <a:ea typeface="Roboto"/>
                  <a:cs typeface="Roboto"/>
                  <a:sym typeface="Roboto"/>
                </a:rPr>
                <a:t>Falta de status legal </a:t>
              </a:r>
            </a:p>
          </p:txBody>
        </p:sp>
        <p:sp>
          <p:nvSpPr>
            <p:cNvPr id="359" name="Google Shape;359;p57"/>
            <p:cNvSpPr/>
            <p:nvPr/>
          </p:nvSpPr>
          <p:spPr>
            <a:xfrm>
              <a:off x="81404" y="280971"/>
              <a:ext cx="937200" cy="9372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60" name="Google Shape;360;p57"/>
            <p:cNvSpPr/>
            <p:nvPr/>
          </p:nvSpPr>
          <p:spPr>
            <a:xfrm>
              <a:off x="979880" y="1208889"/>
              <a:ext cx="6419700" cy="13311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61" name="Google Shape;361;p57"/>
            <p:cNvSpPr txBox="1"/>
            <p:nvPr/>
          </p:nvSpPr>
          <p:spPr>
            <a:xfrm>
              <a:off x="979880" y="1208889"/>
              <a:ext cx="6419700" cy="1331100"/>
            </a:xfrm>
            <a:prstGeom prst="rect">
              <a:avLst/>
            </a:prstGeom>
            <a:noFill/>
            <a:ln>
              <a:noFill/>
            </a:ln>
          </p:spPr>
          <p:txBody>
            <a:bodyPr spcFirstLastPara="1" wrap="square" lIns="446350" tIns="34275" rIns="34275" bIns="34275" anchor="ctr" anchorCtr="0">
              <a:noAutofit/>
            </a:bodyPr>
            <a:lstStyle/>
            <a:p>
              <a:pPr marL="0" marR="0" lvl="0" indent="0" algn="l" rtl="0">
                <a:lnSpc>
                  <a:spcPct val="90000"/>
                </a:lnSpc>
                <a:spcBef>
                  <a:spcPts val="0"/>
                </a:spcBef>
                <a:spcAft>
                  <a:spcPts val="0"/>
                </a:spcAft>
                <a:buClr>
                  <a:schemeClr val="lt1"/>
                </a:buClr>
                <a:buSzPts val="1400"/>
                <a:buFont typeface="Roboto"/>
                <a:buNone/>
              </a:pPr>
              <a:r>
                <a:rPr lang="pt-BR" sz="1700" b="0" i="0" u="none" strike="noStrike" cap="none" dirty="0">
                  <a:solidFill>
                    <a:schemeClr val="lt1"/>
                  </a:solidFill>
                  <a:latin typeface="Roboto"/>
                  <a:ea typeface="Roboto"/>
                  <a:cs typeface="Roboto"/>
                  <a:sym typeface="Roboto"/>
                </a:rPr>
                <a:t>Motivos criminais, inclusive: </a:t>
              </a:r>
            </a:p>
            <a:p>
              <a:pPr marL="0" marR="0" lvl="0" indent="0" algn="l" rtl="0">
                <a:lnSpc>
                  <a:spcPct val="90000"/>
                </a:lnSpc>
                <a:spcBef>
                  <a:spcPts val="500"/>
                </a:spcBef>
                <a:spcAft>
                  <a:spcPts val="0"/>
                </a:spcAft>
                <a:buClr>
                  <a:schemeClr val="lt1"/>
                </a:buClr>
                <a:buSzPts val="900"/>
                <a:buFont typeface="Roboto"/>
                <a:buNone/>
              </a:pPr>
              <a:r>
                <a:rPr lang="pt-BR" b="0" i="0" u="none" strike="noStrike" cap="none" dirty="0">
                  <a:solidFill>
                    <a:schemeClr val="lt1"/>
                  </a:solidFill>
                  <a:latin typeface="Roboto"/>
                  <a:ea typeface="Roboto"/>
                  <a:cs typeface="Roboto"/>
                  <a:sym typeface="Roboto"/>
                </a:rPr>
                <a:t>- Quase todas as condenações por drogas</a:t>
              </a:r>
            </a:p>
            <a:p>
              <a:pPr marL="0" marR="0" lvl="0" indent="0" algn="l" rtl="0">
                <a:lnSpc>
                  <a:spcPct val="90000"/>
                </a:lnSpc>
                <a:spcBef>
                  <a:spcPts val="300"/>
                </a:spcBef>
                <a:spcAft>
                  <a:spcPts val="0"/>
                </a:spcAft>
                <a:buClr>
                  <a:schemeClr val="lt1"/>
                </a:buClr>
                <a:buSzPts val="800"/>
                <a:buFont typeface="Roboto"/>
                <a:buNone/>
              </a:pPr>
              <a:r>
                <a:rPr lang="pt-BR" sz="1100" dirty="0">
                  <a:solidFill>
                    <a:schemeClr val="lt1"/>
                  </a:solidFill>
                  <a:latin typeface="Roboto"/>
                  <a:ea typeface="Roboto"/>
                  <a:cs typeface="Roboto"/>
                  <a:sym typeface="Roboto"/>
                </a:rPr>
                <a:t>- Alguns casos de violência doméstica, violação de </a:t>
              </a:r>
              <a:br>
                <a:rPr lang="pt-BR" sz="1100" dirty="0">
                  <a:solidFill>
                    <a:schemeClr val="lt1"/>
                  </a:solidFill>
                  <a:latin typeface="Roboto"/>
                  <a:ea typeface="Roboto"/>
                  <a:cs typeface="Roboto"/>
                  <a:sym typeface="Roboto"/>
                </a:rPr>
              </a:br>
              <a:r>
                <a:rPr lang="pt-BR" sz="1100" dirty="0">
                  <a:solidFill>
                    <a:schemeClr val="lt1"/>
                  </a:solidFill>
                  <a:latin typeface="Roboto"/>
                  <a:ea typeface="Roboto"/>
                  <a:cs typeface="Roboto"/>
                  <a:sym typeface="Roboto"/>
                </a:rPr>
                <a:t>ordem de proteção</a:t>
              </a:r>
            </a:p>
            <a:p>
              <a:pPr marL="0" marR="0" lvl="0" indent="0" algn="l" rtl="0">
                <a:lnSpc>
                  <a:spcPct val="90000"/>
                </a:lnSpc>
                <a:spcBef>
                  <a:spcPts val="300"/>
                </a:spcBef>
                <a:spcAft>
                  <a:spcPts val="0"/>
                </a:spcAft>
                <a:buClr>
                  <a:schemeClr val="lt1"/>
                </a:buClr>
                <a:buSzPts val="800"/>
                <a:buFont typeface="Roboto"/>
                <a:buNone/>
              </a:pPr>
              <a:r>
                <a:rPr lang="pt-BR" sz="1100" dirty="0">
                  <a:solidFill>
                    <a:schemeClr val="lt1"/>
                  </a:solidFill>
                  <a:latin typeface="Roboto"/>
                  <a:ea typeface="Roboto"/>
                  <a:cs typeface="Roboto"/>
                  <a:sym typeface="Roboto"/>
                </a:rPr>
                <a:t>- Alguns roubos, fraudes e muito mais!</a:t>
              </a:r>
            </a:p>
          </p:txBody>
        </p:sp>
        <p:sp>
          <p:nvSpPr>
            <p:cNvPr id="362" name="Google Shape;362;p57"/>
            <p:cNvSpPr/>
            <p:nvPr/>
          </p:nvSpPr>
          <p:spPr>
            <a:xfrm>
              <a:off x="511269" y="1405833"/>
              <a:ext cx="937200" cy="9372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63" name="Google Shape;363;p57"/>
            <p:cNvSpPr/>
            <p:nvPr/>
          </p:nvSpPr>
          <p:spPr>
            <a:xfrm>
              <a:off x="979880" y="2776817"/>
              <a:ext cx="6419700" cy="749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64" name="Google Shape;364;p57"/>
            <p:cNvSpPr txBox="1"/>
            <p:nvPr/>
          </p:nvSpPr>
          <p:spPr>
            <a:xfrm>
              <a:off x="979905" y="2770967"/>
              <a:ext cx="6419700" cy="749700"/>
            </a:xfrm>
            <a:prstGeom prst="rect">
              <a:avLst/>
            </a:prstGeom>
            <a:noFill/>
            <a:ln>
              <a:noFill/>
            </a:ln>
          </p:spPr>
          <p:txBody>
            <a:bodyPr spcFirstLastPara="1" wrap="square" lIns="446350" tIns="43800" rIns="43800" bIns="43800" anchor="ctr" anchorCtr="0">
              <a:noAutofit/>
            </a:bodyPr>
            <a:lstStyle/>
            <a:p>
              <a:pPr marL="0" marR="0" lvl="0" indent="0" algn="l" rtl="0">
                <a:lnSpc>
                  <a:spcPct val="90000"/>
                </a:lnSpc>
                <a:spcBef>
                  <a:spcPts val="0"/>
                </a:spcBef>
                <a:spcAft>
                  <a:spcPts val="0"/>
                </a:spcAft>
                <a:buClr>
                  <a:schemeClr val="lt1"/>
                </a:buClr>
                <a:buSzPts val="1700"/>
                <a:buFont typeface="Roboto"/>
                <a:buNone/>
              </a:pPr>
              <a:r>
                <a:rPr lang="pt-BR" sz="2000">
                  <a:solidFill>
                    <a:schemeClr val="lt1"/>
                  </a:solidFill>
                  <a:latin typeface="Roboto"/>
                  <a:ea typeface="Roboto"/>
                  <a:cs typeface="Roboto"/>
                  <a:sym typeface="Roboto"/>
                </a:rPr>
                <a:t>Violações de imigração / Fraude</a:t>
              </a:r>
            </a:p>
          </p:txBody>
        </p:sp>
        <p:sp>
          <p:nvSpPr>
            <p:cNvPr id="365" name="Google Shape;365;p57"/>
            <p:cNvSpPr/>
            <p:nvPr/>
          </p:nvSpPr>
          <p:spPr>
            <a:xfrm>
              <a:off x="511281" y="2629170"/>
              <a:ext cx="937200" cy="9372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66" name="Google Shape;366;p57"/>
            <p:cNvSpPr/>
            <p:nvPr/>
          </p:nvSpPr>
          <p:spPr>
            <a:xfrm>
              <a:off x="550016" y="3749279"/>
              <a:ext cx="6849600" cy="749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sp>
          <p:nvSpPr>
            <p:cNvPr id="367" name="Google Shape;367;p57"/>
            <p:cNvSpPr txBox="1"/>
            <p:nvPr/>
          </p:nvSpPr>
          <p:spPr>
            <a:xfrm>
              <a:off x="550016" y="3749279"/>
              <a:ext cx="6849600" cy="749700"/>
            </a:xfrm>
            <a:prstGeom prst="rect">
              <a:avLst/>
            </a:prstGeom>
            <a:noFill/>
            <a:ln>
              <a:noFill/>
            </a:ln>
          </p:spPr>
          <p:txBody>
            <a:bodyPr spcFirstLastPara="1" wrap="square" lIns="446350" tIns="43800" rIns="43800" bIns="43800" anchor="ctr" anchorCtr="0">
              <a:noAutofit/>
            </a:bodyPr>
            <a:lstStyle/>
            <a:p>
              <a:pPr marL="0" marR="0" lvl="0" indent="0" algn="l" rtl="0">
                <a:lnSpc>
                  <a:spcPct val="90000"/>
                </a:lnSpc>
                <a:spcBef>
                  <a:spcPts val="0"/>
                </a:spcBef>
                <a:spcAft>
                  <a:spcPts val="0"/>
                </a:spcAft>
                <a:buClr>
                  <a:schemeClr val="lt1"/>
                </a:buClr>
                <a:buSzPts val="1700"/>
                <a:buFont typeface="Roboto"/>
                <a:buNone/>
              </a:pPr>
              <a:r>
                <a:rPr lang="pt-BR" sz="1700" b="0" i="0" u="none" strike="noStrike" cap="none">
                  <a:solidFill>
                    <a:schemeClr val="lt1"/>
                  </a:solidFill>
                  <a:latin typeface="Roboto"/>
                  <a:ea typeface="Roboto"/>
                  <a:cs typeface="Roboto"/>
                  <a:sym typeface="Roboto"/>
                </a:rPr>
                <a:t>Motivos relacionados à segurança (envolvimento com gangues, terrorismo)</a:t>
              </a:r>
            </a:p>
          </p:txBody>
        </p:sp>
        <p:sp>
          <p:nvSpPr>
            <p:cNvPr id="368" name="Google Shape;368;p57"/>
            <p:cNvSpPr/>
            <p:nvPr/>
          </p:nvSpPr>
          <p:spPr>
            <a:xfrm>
              <a:off x="81404" y="3655557"/>
              <a:ext cx="937200" cy="9372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rgbClr val="000000"/>
                </a:solidFill>
                <a:latin typeface="Arial"/>
                <a:ea typeface="Arial"/>
                <a:cs typeface="Arial"/>
                <a:sym typeface="Arial"/>
              </a:endParaRPr>
            </a:p>
          </p:txBody>
        </p:sp>
      </p:grpSp>
      <p:sp>
        <p:nvSpPr>
          <p:cNvPr id="369" name="Google Shape;369;p57"/>
          <p:cNvSpPr/>
          <p:nvPr/>
        </p:nvSpPr>
        <p:spPr>
          <a:xfrm>
            <a:off x="6798089" y="1956209"/>
            <a:ext cx="2275500" cy="14289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chemeClr val="lt1"/>
              </a:solidFill>
              <a:latin typeface="Calibri"/>
              <a:ea typeface="Calibri"/>
              <a:cs typeface="Calibri"/>
              <a:sym typeface="Calibri"/>
            </a:endParaRPr>
          </a:p>
        </p:txBody>
      </p:sp>
      <p:sp>
        <p:nvSpPr>
          <p:cNvPr id="370" name="Google Shape;370;p57"/>
          <p:cNvSpPr txBox="1"/>
          <p:nvPr/>
        </p:nvSpPr>
        <p:spPr>
          <a:xfrm>
            <a:off x="7025489" y="2033766"/>
            <a:ext cx="1820700" cy="1200600"/>
          </a:xfrm>
          <a:prstGeom prst="rect">
            <a:avLst/>
          </a:prstGeom>
          <a:noFill/>
          <a:ln>
            <a:noFill/>
          </a:ln>
        </p:spPr>
        <p:txBody>
          <a:bodyPr spcFirstLastPara="1" wrap="square" lIns="91425" tIns="45725" rIns="91425" bIns="457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200" b="0" i="1" strike="noStrike" cap="none" dirty="0">
                <a:solidFill>
                  <a:schemeClr val="dk1"/>
                </a:solidFill>
                <a:latin typeface="Calibri"/>
                <a:ea typeface="Calibri"/>
                <a:cs typeface="Calibri"/>
                <a:sym typeface="Calibri"/>
              </a:rPr>
              <a:t>Às vezes, delitos relativamente pequenos e não violentos podem levar à deportação </a:t>
            </a:r>
            <a:r>
              <a:rPr lang="pt-BR" sz="1200" b="0" i="1" u="sng" strike="noStrike" cap="none" dirty="0">
                <a:solidFill>
                  <a:schemeClr val="dk1"/>
                </a:solidFill>
                <a:latin typeface="Calibri"/>
                <a:ea typeface="Calibri"/>
                <a:cs typeface="Calibri"/>
                <a:sym typeface="Calibri"/>
              </a:rPr>
              <a:t>obrigatória</a:t>
            </a:r>
            <a:r>
              <a:rPr lang="pt-BR" sz="1200" b="0" i="1" strike="noStrike" cap="none" dirty="0">
                <a:solidFill>
                  <a:schemeClr val="dk1"/>
                </a:solidFill>
                <a:latin typeface="Calibri"/>
                <a:ea typeface="Calibri"/>
                <a:cs typeface="Calibri"/>
                <a:sym typeface="Calibri"/>
              </a:rPr>
              <a:t> até mesmo para portadores de </a:t>
            </a:r>
            <a:r>
              <a:rPr lang="pt-BR" sz="1200" b="0" i="1" strike="noStrike" cap="none" dirty="0" err="1">
                <a:solidFill>
                  <a:schemeClr val="dk1"/>
                </a:solidFill>
                <a:latin typeface="Calibri"/>
                <a:ea typeface="Calibri"/>
                <a:cs typeface="Calibri"/>
                <a:sym typeface="Calibri"/>
              </a:rPr>
              <a:t>green</a:t>
            </a:r>
            <a:r>
              <a:rPr lang="pt-BR" sz="1200" b="0" i="1" strike="noStrike" cap="none" dirty="0">
                <a:solidFill>
                  <a:schemeClr val="dk1"/>
                </a:solidFill>
                <a:latin typeface="Calibri"/>
                <a:ea typeface="Calibri"/>
                <a:cs typeface="Calibri"/>
                <a:sym typeface="Calibri"/>
              </a:rPr>
              <a:t> card!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623939" y="274317"/>
            <a:ext cx="6272100" cy="51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71AB"/>
              </a:buClr>
              <a:buSzPts val="3000"/>
              <a:buFont typeface="Roboto"/>
              <a:buNone/>
            </a:pPr>
            <a:r>
              <a:rPr lang="pt-BR" sz="3000" dirty="0"/>
              <a:t>Quem corre o risco de ser deportado?</a:t>
            </a:r>
          </a:p>
        </p:txBody>
      </p:sp>
      <p:sp>
        <p:nvSpPr>
          <p:cNvPr id="377" name="Google Shape;377;p58"/>
          <p:cNvSpPr txBox="1">
            <a:spLocks noGrp="1"/>
          </p:cNvSpPr>
          <p:nvPr>
            <p:ph type="body" idx="1"/>
          </p:nvPr>
        </p:nvSpPr>
        <p:spPr>
          <a:xfrm>
            <a:off x="523650" y="1411119"/>
            <a:ext cx="7886700" cy="3263400"/>
          </a:xfrm>
          <a:prstGeom prst="rect">
            <a:avLst/>
          </a:prstGeom>
          <a:noFill/>
          <a:ln>
            <a:noFill/>
          </a:ln>
        </p:spPr>
        <p:txBody>
          <a:bodyPr spcFirstLastPara="1" wrap="square" lIns="68575" tIns="34275" rIns="68575" bIns="34275" anchor="t" anchorCtr="0">
            <a:normAutofit/>
          </a:bodyPr>
          <a:lstStyle/>
          <a:p>
            <a:pPr marL="177800" lvl="0" indent="-190500" algn="l" rtl="0">
              <a:lnSpc>
                <a:spcPct val="100000"/>
              </a:lnSpc>
              <a:spcBef>
                <a:spcPts val="0"/>
              </a:spcBef>
              <a:spcAft>
                <a:spcPts val="0"/>
              </a:spcAft>
              <a:buClr>
                <a:srgbClr val="C12530"/>
              </a:buClr>
              <a:buSzPts val="2200"/>
              <a:buChar char="•"/>
            </a:pPr>
            <a:r>
              <a:rPr lang="pt-BR" sz="2200" dirty="0"/>
              <a:t>Qualquer pessoa que não seja um cidadão americano pode ficar vulnerável se estiver enquadrada em um motivo de deportação, como acusações criminais ou uma ordem de deportação anterior.</a:t>
            </a:r>
          </a:p>
          <a:p>
            <a:pPr marL="520700" lvl="1" indent="-190500" algn="l" rtl="0">
              <a:lnSpc>
                <a:spcPct val="100000"/>
              </a:lnSpc>
              <a:spcBef>
                <a:spcPts val="400"/>
              </a:spcBef>
              <a:spcAft>
                <a:spcPts val="0"/>
              </a:spcAft>
              <a:buClr>
                <a:schemeClr val="dk1"/>
              </a:buClr>
              <a:buSzPts val="2000"/>
              <a:buChar char="•"/>
            </a:pPr>
            <a:r>
              <a:rPr lang="pt-BR" dirty="0">
                <a:latin typeface="Roboto"/>
                <a:ea typeface="Roboto"/>
                <a:cs typeface="Roboto"/>
                <a:sym typeface="Roboto"/>
              </a:rPr>
              <a:t>Imigrantes não autorizados / sem documentos </a:t>
            </a:r>
          </a:p>
          <a:p>
            <a:pPr marL="520700" lvl="1" indent="-190500" algn="l" rtl="0">
              <a:lnSpc>
                <a:spcPct val="100000"/>
              </a:lnSpc>
              <a:spcBef>
                <a:spcPts val="400"/>
              </a:spcBef>
              <a:spcAft>
                <a:spcPts val="0"/>
              </a:spcAft>
              <a:buClr>
                <a:schemeClr val="dk1"/>
              </a:buClr>
              <a:buSzPts val="2000"/>
              <a:buChar char="•"/>
            </a:pPr>
            <a:r>
              <a:rPr lang="pt-BR" dirty="0">
                <a:latin typeface="Roboto"/>
                <a:ea typeface="Roboto"/>
                <a:cs typeface="Roboto"/>
                <a:sym typeface="Roboto"/>
              </a:rPr>
              <a:t>Pessoas com status de asilado ou refugiado ou alguma outra forma de proteção</a:t>
            </a:r>
          </a:p>
          <a:p>
            <a:pPr marL="520700" lvl="1" indent="-190500" algn="l" rtl="0">
              <a:lnSpc>
                <a:spcPct val="100000"/>
              </a:lnSpc>
              <a:spcBef>
                <a:spcPts val="400"/>
              </a:spcBef>
              <a:spcAft>
                <a:spcPts val="0"/>
              </a:spcAft>
              <a:buClr>
                <a:schemeClr val="dk1"/>
              </a:buClr>
              <a:buSzPts val="2000"/>
              <a:buChar char="•"/>
            </a:pPr>
            <a:r>
              <a:rPr lang="pt-BR" dirty="0">
                <a:latin typeface="Roboto"/>
                <a:ea typeface="Roboto"/>
                <a:cs typeface="Roboto"/>
                <a:sym typeface="Roboto"/>
              </a:rPr>
              <a:t>Residentes permanentes legais (portadores de </a:t>
            </a:r>
            <a:r>
              <a:rPr lang="pt-BR" dirty="0" err="1">
                <a:latin typeface="Roboto"/>
                <a:ea typeface="Roboto"/>
                <a:cs typeface="Roboto"/>
                <a:sym typeface="Roboto"/>
              </a:rPr>
              <a:t>green</a:t>
            </a:r>
            <a:r>
              <a:rPr lang="pt-BR" dirty="0">
                <a:latin typeface="Roboto"/>
                <a:ea typeface="Roboto"/>
                <a:cs typeface="Roboto"/>
                <a:sym typeface="Roboto"/>
              </a:rPr>
              <a:t> card)</a:t>
            </a:r>
          </a:p>
          <a:p>
            <a:pPr marL="520700" lvl="1" indent="-190500" algn="l" rtl="0">
              <a:lnSpc>
                <a:spcPct val="100000"/>
              </a:lnSpc>
              <a:spcBef>
                <a:spcPts val="400"/>
              </a:spcBef>
              <a:spcAft>
                <a:spcPts val="0"/>
              </a:spcAft>
              <a:buClr>
                <a:schemeClr val="dk1"/>
              </a:buClr>
              <a:buSzPts val="2000"/>
              <a:buChar char="•"/>
            </a:pPr>
            <a:r>
              <a:rPr lang="pt-BR" dirty="0">
                <a:latin typeface="Roboto"/>
                <a:ea typeface="Roboto"/>
                <a:cs typeface="Roboto"/>
                <a:sym typeface="Roboto"/>
              </a:rPr>
              <a:t>Não imigrantes (visitantes, estudantes, etc.)</a:t>
            </a:r>
          </a:p>
        </p:txBody>
      </p:sp>
      <p:pic>
        <p:nvPicPr>
          <p:cNvPr id="378" name="Google Shape;378;p58"/>
          <p:cNvPicPr preferRelativeResize="0"/>
          <p:nvPr/>
        </p:nvPicPr>
        <p:blipFill rotWithShape="1">
          <a:blip r:embed="rId3">
            <a:alphaModFix/>
          </a:blip>
          <a:srcRect/>
          <a:stretch/>
        </p:blipFill>
        <p:spPr>
          <a:xfrm>
            <a:off x="7269900" y="3485375"/>
            <a:ext cx="1613475" cy="107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9"/>
          <p:cNvSpPr txBox="1">
            <a:spLocks noGrp="1"/>
          </p:cNvSpPr>
          <p:nvPr>
            <p:ph type="ctrTitle"/>
          </p:nvPr>
        </p:nvSpPr>
        <p:spPr>
          <a:xfrm>
            <a:off x="989185" y="1936500"/>
            <a:ext cx="7849500" cy="6786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00000"/>
              <a:buFont typeface="Roboto"/>
              <a:buNone/>
            </a:pPr>
            <a:r>
              <a:rPr lang="pt-BR"/>
              <a:t>Conheça os Seus Direitos</a:t>
            </a:r>
          </a:p>
          <a:p>
            <a:pPr marL="0" lvl="0" indent="0" algn="l" rtl="0">
              <a:lnSpc>
                <a:spcPct val="90000"/>
              </a:lnSpc>
              <a:spcBef>
                <a:spcPts val="0"/>
              </a:spcBef>
              <a:spcAft>
                <a:spcPts val="0"/>
              </a:spcAft>
              <a:buClr>
                <a:schemeClr val="lt1"/>
              </a:buClr>
              <a:buSzPct val="100000"/>
              <a:buFont typeface="Roboto"/>
              <a:buNone/>
            </a:pPr>
            <a:r>
              <a:rPr lang="pt-BR"/>
              <a:t>em interações com as autoridades de imigração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564435" y="423635"/>
            <a:ext cx="3751500" cy="51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A71AB"/>
              </a:buClr>
              <a:buSzPts val="3000"/>
              <a:buFont typeface="Roboto"/>
              <a:buNone/>
            </a:pPr>
            <a:r>
              <a:rPr lang="pt-BR" sz="3000"/>
              <a:t>Direitos básicos</a:t>
            </a:r>
          </a:p>
        </p:txBody>
      </p:sp>
      <p:sp>
        <p:nvSpPr>
          <p:cNvPr id="390" name="Google Shape;390;p60"/>
          <p:cNvSpPr txBox="1">
            <a:spLocks noGrp="1"/>
          </p:cNvSpPr>
          <p:nvPr>
            <p:ph type="body" idx="1"/>
          </p:nvPr>
        </p:nvSpPr>
        <p:spPr>
          <a:xfrm>
            <a:off x="471500" y="1299450"/>
            <a:ext cx="8290200" cy="2895300"/>
          </a:xfrm>
          <a:prstGeom prst="rect">
            <a:avLst/>
          </a:prstGeom>
          <a:noFill/>
          <a:ln>
            <a:noFill/>
          </a:ln>
        </p:spPr>
        <p:txBody>
          <a:bodyPr spcFirstLastPara="1" wrap="square" lIns="68575" tIns="34275" rIns="68575" bIns="34275" anchor="t" anchorCtr="0">
            <a:normAutofit/>
          </a:bodyPr>
          <a:lstStyle/>
          <a:p>
            <a:pPr marL="177800" lvl="0" indent="-158750" algn="l" rtl="0">
              <a:lnSpc>
                <a:spcPct val="100000"/>
              </a:lnSpc>
              <a:spcBef>
                <a:spcPts val="0"/>
              </a:spcBef>
              <a:spcAft>
                <a:spcPts val="0"/>
              </a:spcAft>
              <a:buClr>
                <a:srgbClr val="C12530"/>
              </a:buClr>
              <a:buSzPts val="2500"/>
              <a:buChar char="•"/>
            </a:pPr>
            <a:r>
              <a:rPr lang="pt-BR" sz="2500"/>
              <a:t>Todos que vivem nos EUA têm certos direitos básicos de acordo com a Constituição dos EUA, independentemente do status de imigração</a:t>
            </a:r>
          </a:p>
          <a:p>
            <a:pPr marL="0" lvl="0" indent="0" algn="l" rtl="0">
              <a:lnSpc>
                <a:spcPct val="100000"/>
              </a:lnSpc>
              <a:spcBef>
                <a:spcPts val="800"/>
              </a:spcBef>
              <a:spcAft>
                <a:spcPts val="0"/>
              </a:spcAft>
              <a:buClr>
                <a:srgbClr val="C12530"/>
              </a:buClr>
              <a:buSzPts val="2800"/>
              <a:buNone/>
            </a:pPr>
            <a:endParaRPr sz="2500" dirty="0"/>
          </a:p>
          <a:p>
            <a:pPr marL="177800" lvl="0" indent="-158750" algn="l" rtl="0">
              <a:lnSpc>
                <a:spcPct val="100000"/>
              </a:lnSpc>
              <a:spcBef>
                <a:spcPts val="800"/>
              </a:spcBef>
              <a:spcAft>
                <a:spcPts val="0"/>
              </a:spcAft>
              <a:buClr>
                <a:srgbClr val="C12530"/>
              </a:buClr>
              <a:buSzPts val="2500"/>
              <a:buChar char="•"/>
            </a:pPr>
            <a:r>
              <a:rPr lang="pt-BR" sz="2500"/>
              <a:t>É importante fazer valer esses direitos e proteger nossos direitos básicos</a:t>
            </a:r>
          </a:p>
        </p:txBody>
      </p:sp>
      <p:pic>
        <p:nvPicPr>
          <p:cNvPr id="391" name="Google Shape;391;p60"/>
          <p:cNvPicPr preferRelativeResize="0"/>
          <p:nvPr/>
        </p:nvPicPr>
        <p:blipFill rotWithShape="1">
          <a:blip r:embed="rId3">
            <a:alphaModFix/>
          </a:blip>
          <a:srcRect/>
          <a:stretch/>
        </p:blipFill>
        <p:spPr>
          <a:xfrm>
            <a:off x="6071025" y="3111926"/>
            <a:ext cx="2828475" cy="1929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RA Powerpoint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RA Powerpoint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RA Powerpoint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2678</Words>
  <Application>Microsoft Office PowerPoint</Application>
  <PresentationFormat>On-screen Show (16:9)</PresentationFormat>
  <Paragraphs>247</Paragraphs>
  <Slides>37</Slides>
  <Notes>37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37</vt:i4>
      </vt:variant>
    </vt:vector>
  </HeadingPairs>
  <TitlesOfParts>
    <vt:vector size="51" baseType="lpstr">
      <vt:lpstr>Calibri</vt:lpstr>
      <vt:lpstr>Noto Sans Symbols</vt:lpstr>
      <vt:lpstr>Arial</vt:lpstr>
      <vt:lpstr>Roboto Slab</vt:lpstr>
      <vt:lpstr>Roboto</vt:lpstr>
      <vt:lpstr>Aharoni</vt:lpstr>
      <vt:lpstr>Poppins</vt:lpstr>
      <vt:lpstr>Raleway</vt:lpstr>
      <vt:lpstr>Times New Roman</vt:lpstr>
      <vt:lpstr>Courier New</vt:lpstr>
      <vt:lpstr>Simple Light</vt:lpstr>
      <vt:lpstr>MIRA Powerpoint Template</vt:lpstr>
      <vt:lpstr>MIRA Powerpoint Template</vt:lpstr>
      <vt:lpstr>MIRA Powerpoint Template</vt:lpstr>
      <vt:lpstr>Conheça os Seus Direitos</vt:lpstr>
      <vt:lpstr>Conheça os Seus Direitos:</vt:lpstr>
      <vt:lpstr>Visão geral rápida da fiscalização de imigração</vt:lpstr>
      <vt:lpstr>O sistema de imigração:  Departamento de Segurança Interna</vt:lpstr>
      <vt:lpstr>Como as pessoas podem entrar em contato com as autoridades de imigração</vt:lpstr>
      <vt:lpstr>Razões para deportação</vt:lpstr>
      <vt:lpstr>Quem corre o risco de ser deportado?</vt:lpstr>
      <vt:lpstr>Conheça os Seus Direitos em interações com as autoridades de imigração</vt:lpstr>
      <vt:lpstr>Direitos básicos</vt:lpstr>
      <vt:lpstr>Cartão de direitos</vt:lpstr>
      <vt:lpstr>Se a imigração chegar à sua casa...</vt:lpstr>
      <vt:lpstr>Quando as autoridades policiais podem entrar na minha casa?</vt:lpstr>
      <vt:lpstr>Mandados</vt:lpstr>
      <vt:lpstr>Carteira de motorista</vt:lpstr>
      <vt:lpstr>Se você for parado enquanto dirige...</vt:lpstr>
      <vt:lpstr>Se a imigração ou a polícia o detiver em público...</vt:lpstr>
      <vt:lpstr>Como estar preparado</vt:lpstr>
      <vt:lpstr>Prisão e detenção</vt:lpstr>
      <vt:lpstr>Liberação sob fiança</vt:lpstr>
      <vt:lpstr>Conheça os Seus Direitos: Preparação da família</vt:lpstr>
      <vt:lpstr>Direitos parentais</vt:lpstr>
      <vt:lpstr>Preparação da família</vt:lpstr>
      <vt:lpstr>Preparação da família</vt:lpstr>
      <vt:lpstr>Fazendo um plano </vt:lpstr>
      <vt:lpstr>PowerPoint Presentation</vt:lpstr>
      <vt:lpstr>Documentos importantes</vt:lpstr>
      <vt:lpstr>Acesso a benefícios e cobranças públicas</vt:lpstr>
      <vt:lpstr>Principais conclusões </vt:lpstr>
      <vt:lpstr>Regra de cobrança pública</vt:lpstr>
      <vt:lpstr>Benefícios e Cobrança Pública</vt:lpstr>
      <vt:lpstr>A maioria dos benefícios NÃO é considerada pela regra atual</vt:lpstr>
      <vt:lpstr>A regra pode mudar?</vt:lpstr>
      <vt:lpstr>Conheça os Seus Direitos: Onde obter ajuda jurídica</vt:lpstr>
      <vt:lpstr>PowerPoint Presentation</vt:lpstr>
      <vt:lpstr>O que devo fazer se tiver sido vítima de fraude?</vt:lpstr>
      <vt:lpstr>Recursos jurídicos de imigração </vt:lpstr>
      <vt:lpstr>Mais 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Pedro Peski</dc:creator>
  <cp:lastModifiedBy>Flores, Irma (ORI)</cp:lastModifiedBy>
  <cp:revision>6</cp:revision>
  <dcterms:modified xsi:type="dcterms:W3CDTF">2024-11-20T16:04:33Z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1162092</vt:lpwstr>
  </property>
  <property fmtid="{D5CDD505-2E9C-101B-9397-08002B2CF9AE}" name="NXPowerLiteSettings" pid="3">
    <vt:lpwstr>F7000400038000</vt:lpwstr>
  </property>
  <property fmtid="{D5CDD505-2E9C-101B-9397-08002B2CF9AE}" name="NXPowerLiteVersion" pid="4">
    <vt:lpwstr>S10.3.1</vt:lpwstr>
  </property>
</Properties>
</file>